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5"/>
  </p:notesMasterIdLst>
  <p:sldIdLst>
    <p:sldId id="256" r:id="rId3"/>
    <p:sldId id="309" r:id="rId4"/>
    <p:sldId id="265" r:id="rId5"/>
    <p:sldId id="266" r:id="rId6"/>
    <p:sldId id="289" r:id="rId7"/>
    <p:sldId id="310" r:id="rId8"/>
    <p:sldId id="262" r:id="rId9"/>
    <p:sldId id="290" r:id="rId10"/>
    <p:sldId id="291" r:id="rId11"/>
    <p:sldId id="271" r:id="rId12"/>
    <p:sldId id="328" r:id="rId13"/>
    <p:sldId id="312" r:id="rId14"/>
    <p:sldId id="329" r:id="rId15"/>
    <p:sldId id="322" r:id="rId16"/>
    <p:sldId id="270" r:id="rId17"/>
    <p:sldId id="315" r:id="rId18"/>
    <p:sldId id="314" r:id="rId19"/>
    <p:sldId id="272" r:id="rId20"/>
    <p:sldId id="307" r:id="rId21"/>
    <p:sldId id="319" r:id="rId22"/>
    <p:sldId id="318" r:id="rId23"/>
    <p:sldId id="320" r:id="rId24"/>
    <p:sldId id="274" r:id="rId25"/>
    <p:sldId id="330" r:id="rId26"/>
    <p:sldId id="317" r:id="rId27"/>
    <p:sldId id="275" r:id="rId28"/>
    <p:sldId id="304" r:id="rId29"/>
    <p:sldId id="286" r:id="rId30"/>
    <p:sldId id="303" r:id="rId31"/>
    <p:sldId id="305" r:id="rId32"/>
    <p:sldId id="299" r:id="rId33"/>
    <p:sldId id="288" r:id="rId34"/>
    <p:sldId id="278" r:id="rId35"/>
    <p:sldId id="282" r:id="rId36"/>
    <p:sldId id="283" r:id="rId37"/>
    <p:sldId id="308" r:id="rId38"/>
    <p:sldId id="264" r:id="rId39"/>
    <p:sldId id="324" r:id="rId40"/>
    <p:sldId id="323" r:id="rId41"/>
    <p:sldId id="326" r:id="rId42"/>
    <p:sldId id="327" r:id="rId43"/>
    <p:sldId id="32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01"/>
    <p:restoredTop sz="93112"/>
  </p:normalViewPr>
  <p:slideViewPr>
    <p:cSldViewPr snapToGrid="0" snapToObjects="1">
      <p:cViewPr varScale="1">
        <p:scale>
          <a:sx n="69" d="100"/>
          <a:sy n="69" d="100"/>
        </p:scale>
        <p:origin x="-9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6FBBD-F1E1-0941-AACC-5C698BF7A20D}" type="datetimeFigureOut">
              <a:rPr lang="en-US" smtClean="0"/>
              <a:t>11/16/16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54EB1-BDF5-BA43-8443-DCA0B11F000E}" type="slidenum">
              <a:rPr lang="en-US" smtClean="0"/>
              <a:t>‹#›</a:t>
            </a:fld>
            <a:endParaRPr lang="en-US"/>
          </a:p>
        </p:txBody>
      </p:sp>
    </p:spTree>
    <p:extLst>
      <p:ext uri="{BB962C8B-B14F-4D97-AF65-F5344CB8AC3E}">
        <p14:creationId xmlns:p14="http://schemas.microsoft.com/office/powerpoint/2010/main" val="33238624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engage the MTTSS model to provide RTI and Eligibility</a:t>
            </a:r>
            <a:r>
              <a:rPr lang="en-US" baseline="0" dirty="0" smtClean="0"/>
              <a:t> for SPED; How do these things relate?</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1</a:t>
            </a:fld>
            <a:endParaRPr lang="en-US"/>
          </a:p>
        </p:txBody>
      </p:sp>
    </p:spTree>
    <p:extLst>
      <p:ext uri="{BB962C8B-B14F-4D97-AF65-F5344CB8AC3E}">
        <p14:creationId xmlns:p14="http://schemas.microsoft.com/office/powerpoint/2010/main" val="410521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1 SHARE OUT</a:t>
            </a:r>
            <a:endParaRPr lang="en-US" baseline="0" dirty="0" smtClean="0"/>
          </a:p>
          <a:p>
            <a:endParaRPr lang="en-US" baseline="0" dirty="0" smtClean="0"/>
          </a:p>
          <a:p>
            <a:r>
              <a:rPr lang="en-US" baseline="0" dirty="0" smtClean="0"/>
              <a:t>This tool is really about slowing down, paying attention to what is going on around us and looking at the child’s history. Helps us get a whole picture of the child instead of focusing on just what they look like right now.</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10</a:t>
            </a:fld>
            <a:endParaRPr lang="en-US"/>
          </a:p>
        </p:txBody>
      </p:sp>
    </p:spTree>
    <p:extLst>
      <p:ext uri="{BB962C8B-B14F-4D97-AF65-F5344CB8AC3E}">
        <p14:creationId xmlns:p14="http://schemas.microsoft.com/office/powerpoint/2010/main" val="360975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12</a:t>
            </a:fld>
            <a:endParaRPr lang="en-US"/>
          </a:p>
        </p:txBody>
      </p:sp>
    </p:spTree>
    <p:extLst>
      <p:ext uri="{BB962C8B-B14F-4D97-AF65-F5344CB8AC3E}">
        <p14:creationId xmlns:p14="http://schemas.microsoft.com/office/powerpoint/2010/main" val="3009404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Speech/Lang. Pathologist</a:t>
            </a:r>
          </a:p>
          <a:p>
            <a:r>
              <a:rPr lang="en-US" dirty="0" smtClean="0"/>
              <a:t>** School</a:t>
            </a:r>
            <a:r>
              <a:rPr lang="en-US" baseline="0" dirty="0" smtClean="0"/>
              <a:t> Psychologist</a:t>
            </a:r>
          </a:p>
          <a:p>
            <a:endParaRPr lang="en-US" baseline="0" dirty="0" smtClean="0"/>
          </a:p>
          <a:p>
            <a:r>
              <a:rPr lang="en-US" baseline="0" dirty="0" smtClean="0"/>
              <a:t>The last box here is something that would be filled out at the very end once a decision is made for a student. You would not fill that out at the beginning, but you would look at it once you have gathered and analyzed data based on RTI.</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14</a:t>
            </a:fld>
            <a:endParaRPr lang="en-US"/>
          </a:p>
        </p:txBody>
      </p:sp>
    </p:spTree>
    <p:extLst>
      <p:ext uri="{BB962C8B-B14F-4D97-AF65-F5344CB8AC3E}">
        <p14:creationId xmlns:p14="http://schemas.microsoft.com/office/powerpoint/2010/main" val="372915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TOOL 2 SHARE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Ideas: F&amp;P, SRI, benchmarks, SAGE, DIBELS, WIDA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Remember: not just about collecting the data but then about starting to analyze the data to see what the student needs.</a:t>
            </a:r>
          </a:p>
        </p:txBody>
      </p:sp>
      <p:sp>
        <p:nvSpPr>
          <p:cNvPr id="4" name="Slide Number Placeholder 3"/>
          <p:cNvSpPr>
            <a:spLocks noGrp="1"/>
          </p:cNvSpPr>
          <p:nvPr>
            <p:ph type="sldNum" sz="quarter" idx="10"/>
          </p:nvPr>
        </p:nvSpPr>
        <p:spPr/>
        <p:txBody>
          <a:bodyPr/>
          <a:lstStyle/>
          <a:p>
            <a:fld id="{04B54EB1-BDF5-BA43-8443-DCA0B11F000E}" type="slidenum">
              <a:rPr lang="en-US" smtClean="0"/>
              <a:t>15</a:t>
            </a:fld>
            <a:endParaRPr lang="en-US"/>
          </a:p>
        </p:txBody>
      </p:sp>
    </p:spTree>
    <p:extLst>
      <p:ext uri="{BB962C8B-B14F-4D97-AF65-F5344CB8AC3E}">
        <p14:creationId xmlns:p14="http://schemas.microsoft.com/office/powerpoint/2010/main" val="83863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Performance Summary.</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16</a:t>
            </a:fld>
            <a:endParaRPr lang="en-US"/>
          </a:p>
        </p:txBody>
      </p:sp>
    </p:spTree>
    <p:extLst>
      <p:ext uri="{BB962C8B-B14F-4D97-AF65-F5344CB8AC3E}">
        <p14:creationId xmlns:p14="http://schemas.microsoft.com/office/powerpoint/2010/main" val="157789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TOOL 3 SHARE OUT</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04B54EB1-BDF5-BA43-8443-DCA0B11F000E}" type="slidenum">
              <a:rPr lang="en-US" smtClean="0"/>
              <a:t>18</a:t>
            </a:fld>
            <a:endParaRPr lang="en-US"/>
          </a:p>
        </p:txBody>
      </p:sp>
    </p:spTree>
    <p:extLst>
      <p:ext uri="{BB962C8B-B14F-4D97-AF65-F5344CB8AC3E}">
        <p14:creationId xmlns:p14="http://schemas.microsoft.com/office/powerpoint/2010/main" val="175142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20</a:t>
            </a:fld>
            <a:endParaRPr lang="en-US"/>
          </a:p>
        </p:txBody>
      </p:sp>
    </p:spTree>
    <p:extLst>
      <p:ext uri="{BB962C8B-B14F-4D97-AF65-F5344CB8AC3E}">
        <p14:creationId xmlns:p14="http://schemas.microsoft.com/office/powerpoint/2010/main" val="3430609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Steps for deciding what intervention to use with a student.</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21</a:t>
            </a:fld>
            <a:endParaRPr lang="en-US"/>
          </a:p>
        </p:txBody>
      </p:sp>
    </p:spTree>
    <p:extLst>
      <p:ext uri="{BB962C8B-B14F-4D97-AF65-F5344CB8AC3E}">
        <p14:creationId xmlns:p14="http://schemas.microsoft.com/office/powerpoint/2010/main" val="214513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on each one and show them how to use the resources)</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22</a:t>
            </a:fld>
            <a:endParaRPr lang="en-US"/>
          </a:p>
        </p:txBody>
      </p:sp>
    </p:spTree>
    <p:extLst>
      <p:ext uri="{BB962C8B-B14F-4D97-AF65-F5344CB8AC3E}">
        <p14:creationId xmlns:p14="http://schemas.microsoft.com/office/powerpoint/2010/main" val="69901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TOOL</a:t>
            </a:r>
            <a:r>
              <a:rPr lang="en-US" baseline="0" dirty="0" smtClean="0"/>
              <a:t> 4 SHARE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General rule when it comes to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Up = good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Flat = bad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Down = stop</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23</a:t>
            </a:fld>
            <a:endParaRPr lang="en-US"/>
          </a:p>
        </p:txBody>
      </p:sp>
    </p:spTree>
    <p:extLst>
      <p:ext uri="{BB962C8B-B14F-4D97-AF65-F5344CB8AC3E}">
        <p14:creationId xmlns:p14="http://schemas.microsoft.com/office/powerpoint/2010/main" val="36900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SPED</a:t>
            </a:r>
            <a:r>
              <a:rPr lang="en-US" baseline="0" dirty="0" smtClean="0"/>
              <a:t> students fall within the MTSS system? They really are all along the spectrum here. They need to have access to core but they may also need more supports.</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a:t>
            </a:fld>
            <a:endParaRPr lang="en-US"/>
          </a:p>
        </p:txBody>
      </p:sp>
    </p:spTree>
    <p:extLst>
      <p:ext uri="{BB962C8B-B14F-4D97-AF65-F5344CB8AC3E}">
        <p14:creationId xmlns:p14="http://schemas.microsoft.com/office/powerpoint/2010/main" val="3348429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If no progress</a:t>
            </a:r>
            <a:r>
              <a:rPr lang="en-US" baseline="0" dirty="0" smtClean="0"/>
              <a:t> – make modifications. Time might mean doing it more frequently or maybe increasing time from 5 minutes a day to 10 minutes a day.</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25</a:t>
            </a:fld>
            <a:endParaRPr lang="en-US"/>
          </a:p>
        </p:txBody>
      </p:sp>
    </p:spTree>
    <p:extLst>
      <p:ext uri="{BB962C8B-B14F-4D97-AF65-F5344CB8AC3E}">
        <p14:creationId xmlns:p14="http://schemas.microsoft.com/office/powerpoint/2010/main" val="50037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PLC includes</a:t>
            </a:r>
            <a:r>
              <a:rPr lang="en-US" baseline="0" dirty="0" smtClean="0"/>
              <a:t> SPED Teacher, and if necessary a teacher specialist (EL and or curriculum)</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26</a:t>
            </a:fld>
            <a:endParaRPr lang="en-US"/>
          </a:p>
        </p:txBody>
      </p:sp>
    </p:spTree>
    <p:extLst>
      <p:ext uri="{BB962C8B-B14F-4D97-AF65-F5344CB8AC3E}">
        <p14:creationId xmlns:p14="http://schemas.microsoft.com/office/powerpoint/2010/main" val="205033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all of </a:t>
            </a:r>
            <a:r>
              <a:rPr lang="en-US" baseline="0" dirty="0" smtClean="0"/>
              <a:t>the tools together is MTSS.</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27</a:t>
            </a:fld>
            <a:endParaRPr lang="en-US"/>
          </a:p>
        </p:txBody>
      </p:sp>
    </p:spTree>
    <p:extLst>
      <p:ext uri="{BB962C8B-B14F-4D97-AF65-F5344CB8AC3E}">
        <p14:creationId xmlns:p14="http://schemas.microsoft.com/office/powerpoint/2010/main" val="3883702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28</a:t>
            </a:fld>
            <a:endParaRPr lang="en-US"/>
          </a:p>
        </p:txBody>
      </p:sp>
    </p:spTree>
    <p:extLst>
      <p:ext uri="{BB962C8B-B14F-4D97-AF65-F5344CB8AC3E}">
        <p14:creationId xmlns:p14="http://schemas.microsoft.com/office/powerpoint/2010/main" val="270918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Implemented</a:t>
            </a:r>
            <a:r>
              <a:rPr lang="en-US" baseline="0" dirty="0" smtClean="0"/>
              <a:t> using gradually increasing levels of intensity: could mean more time.</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29</a:t>
            </a:fld>
            <a:endParaRPr lang="en-US"/>
          </a:p>
        </p:txBody>
      </p:sp>
    </p:spTree>
    <p:extLst>
      <p:ext uri="{BB962C8B-B14F-4D97-AF65-F5344CB8AC3E}">
        <p14:creationId xmlns:p14="http://schemas.microsoft.com/office/powerpoint/2010/main" val="248496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decisions that could be made when looking at all our data is a special education referral. </a:t>
            </a:r>
          </a:p>
          <a:p>
            <a:endParaRPr lang="en-US" baseline="0" dirty="0" smtClean="0"/>
          </a:p>
          <a:p>
            <a:r>
              <a:rPr lang="en-US" baseline="0" dirty="0" smtClean="0"/>
              <a:t>Who knows how many SPED classifications there are for a student to qualify under? Click to next slide.</a:t>
            </a:r>
            <a:endParaRPr lang="en-US" dirty="0"/>
          </a:p>
        </p:txBody>
      </p:sp>
      <p:sp>
        <p:nvSpPr>
          <p:cNvPr id="4" name="Slide Number Placeholder 3"/>
          <p:cNvSpPr>
            <a:spLocks noGrp="1"/>
          </p:cNvSpPr>
          <p:nvPr>
            <p:ph type="sldNum" sz="quarter" idx="10"/>
          </p:nvPr>
        </p:nvSpPr>
        <p:spPr/>
        <p:txBody>
          <a:bodyPr/>
          <a:lstStyle/>
          <a:p>
            <a:fld id="{6A7E4C71-0AEA-9146-B85B-31AF53539E28}" type="slidenum">
              <a:rPr lang="en-US" smtClean="0"/>
              <a:t>30</a:t>
            </a:fld>
            <a:endParaRPr lang="en-US"/>
          </a:p>
        </p:txBody>
      </p:sp>
    </p:spTree>
    <p:extLst>
      <p:ext uri="{BB962C8B-B14F-4D97-AF65-F5344CB8AC3E}">
        <p14:creationId xmlns:p14="http://schemas.microsoft.com/office/powerpoint/2010/main" val="3053046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31</a:t>
            </a:fld>
            <a:endParaRPr lang="en-US"/>
          </a:p>
        </p:txBody>
      </p:sp>
    </p:spTree>
    <p:extLst>
      <p:ext uri="{BB962C8B-B14F-4D97-AF65-F5344CB8AC3E}">
        <p14:creationId xmlns:p14="http://schemas.microsoft.com/office/powerpoint/2010/main" val="2241239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be able to  use all of the data that we get</a:t>
            </a:r>
            <a:r>
              <a:rPr lang="en-US" baseline="0" dirty="0" smtClean="0"/>
              <a:t> in Gen Ed to help make eligibility decisions for students who required specially designed instruction and services.</a:t>
            </a:r>
          </a:p>
          <a:p>
            <a:endParaRPr lang="en-US" baseline="0" dirty="0" smtClean="0"/>
          </a:p>
          <a:p>
            <a:r>
              <a:rPr lang="en-US" baseline="0" dirty="0" smtClean="0"/>
              <a:t>National average is 41.5% of students in special education.</a:t>
            </a:r>
            <a:endParaRPr lang="en-US" dirty="0" smtClean="0"/>
          </a:p>
        </p:txBody>
      </p:sp>
      <p:sp>
        <p:nvSpPr>
          <p:cNvPr id="4" name="Slide Number Placeholder 3"/>
          <p:cNvSpPr>
            <a:spLocks noGrp="1"/>
          </p:cNvSpPr>
          <p:nvPr>
            <p:ph type="sldNum" sz="quarter" idx="10"/>
          </p:nvPr>
        </p:nvSpPr>
        <p:spPr/>
        <p:txBody>
          <a:bodyPr/>
          <a:lstStyle/>
          <a:p>
            <a:fld id="{04B54EB1-BDF5-BA43-8443-DCA0B11F000E}" type="slidenum">
              <a:rPr lang="en-US" smtClean="0"/>
              <a:t>32</a:t>
            </a:fld>
            <a:endParaRPr lang="en-US"/>
          </a:p>
        </p:txBody>
      </p:sp>
    </p:spTree>
    <p:extLst>
      <p:ext uri="{BB962C8B-B14F-4D97-AF65-F5344CB8AC3E}">
        <p14:creationId xmlns:p14="http://schemas.microsoft.com/office/powerpoint/2010/main" val="2392838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 the data is so important. It requires not achieving</a:t>
            </a:r>
            <a:r>
              <a:rPr lang="en-US" baseline="0" dirty="0" smtClean="0"/>
              <a:t> adequately and not responding to interventions.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A7E4C71-0AEA-9146-B85B-31AF53539E28}" type="slidenum">
              <a:rPr lang="en-US" smtClean="0"/>
              <a:t>33</a:t>
            </a:fld>
            <a:endParaRPr lang="en-US"/>
          </a:p>
        </p:txBody>
      </p:sp>
    </p:spTree>
    <p:extLst>
      <p:ext uri="{BB962C8B-B14F-4D97-AF65-F5344CB8AC3E}">
        <p14:creationId xmlns:p14="http://schemas.microsoft.com/office/powerpoint/2010/main" val="82328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Single</a:t>
            </a:r>
            <a:r>
              <a:rPr lang="en-US" baseline="0" dirty="0" smtClean="0"/>
              <a:t> source: </a:t>
            </a:r>
            <a:r>
              <a:rPr lang="en-US" dirty="0" smtClean="0"/>
              <a:t>We have been developing</a:t>
            </a:r>
            <a:r>
              <a:rPr lang="en-US" baseline="0" dirty="0" smtClean="0"/>
              <a:t> these forms as a way to help schools use all of the tools. The use of this process will represent a significant change for many schools.</a:t>
            </a:r>
            <a:endParaRPr lang="en-US" dirty="0" smtClean="0"/>
          </a:p>
          <a:p>
            <a:endParaRPr lang="en-US" dirty="0" smtClean="0"/>
          </a:p>
          <a:p>
            <a:endParaRPr lang="en-US" dirty="0" smtClean="0"/>
          </a:p>
          <a:p>
            <a:r>
              <a:rPr lang="en-US" dirty="0" smtClean="0"/>
              <a:t>DSM-5</a:t>
            </a:r>
            <a:r>
              <a:rPr lang="en-US" baseline="0" dirty="0" smtClean="0"/>
              <a:t> and state handbook</a:t>
            </a:r>
          </a:p>
          <a:p>
            <a:r>
              <a:rPr lang="en-US" baseline="0" dirty="0" smtClean="0"/>
              <a:t>Explain </a:t>
            </a:r>
            <a:r>
              <a:rPr lang="en-US" baseline="0" dirty="0" err="1" smtClean="0"/>
              <a:t>Psychoeducational</a:t>
            </a:r>
            <a:r>
              <a:rPr lang="en-US" baseline="0" dirty="0" smtClean="0"/>
              <a:t> Evaluation</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34</a:t>
            </a:fld>
            <a:endParaRPr lang="en-US"/>
          </a:p>
        </p:txBody>
      </p:sp>
    </p:spTree>
    <p:extLst>
      <p:ext uri="{BB962C8B-B14F-4D97-AF65-F5344CB8AC3E}">
        <p14:creationId xmlns:p14="http://schemas.microsoft.com/office/powerpoint/2010/main" val="29790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Requires three prongs.</a:t>
            </a:r>
            <a:endParaRPr lang="en-US" dirty="0"/>
          </a:p>
        </p:txBody>
      </p:sp>
      <p:sp>
        <p:nvSpPr>
          <p:cNvPr id="4" name="Slide Number Placeholder 3"/>
          <p:cNvSpPr>
            <a:spLocks noGrp="1"/>
          </p:cNvSpPr>
          <p:nvPr>
            <p:ph type="sldNum" sz="quarter" idx="10"/>
          </p:nvPr>
        </p:nvSpPr>
        <p:spPr/>
        <p:txBody>
          <a:bodyPr/>
          <a:lstStyle/>
          <a:p>
            <a:fld id="{6A7E4C71-0AEA-9146-B85B-31AF53539E28}" type="slidenum">
              <a:rPr lang="en-US" smtClean="0"/>
              <a:t>3</a:t>
            </a:fld>
            <a:endParaRPr lang="en-US"/>
          </a:p>
        </p:txBody>
      </p:sp>
    </p:spTree>
    <p:extLst>
      <p:ext uri="{BB962C8B-B14F-4D97-AF65-F5344CB8AC3E}">
        <p14:creationId xmlns:p14="http://schemas.microsoft.com/office/powerpoint/2010/main" val="3053046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two points are what you as teachers are going to use as you help in this process and are important</a:t>
            </a:r>
            <a:r>
              <a:rPr lang="en-US" baseline="0" dirty="0" smtClean="0"/>
              <a:t> tools in our tool box.</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35</a:t>
            </a:fld>
            <a:endParaRPr lang="en-US"/>
          </a:p>
        </p:txBody>
      </p:sp>
    </p:spTree>
    <p:extLst>
      <p:ext uri="{BB962C8B-B14F-4D97-AF65-F5344CB8AC3E}">
        <p14:creationId xmlns:p14="http://schemas.microsoft.com/office/powerpoint/2010/main" val="64610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E4C71-0AEA-9146-B85B-31AF53539E28}" type="slidenum">
              <a:rPr lang="en-US" smtClean="0"/>
              <a:t>36</a:t>
            </a:fld>
            <a:endParaRPr lang="en-US"/>
          </a:p>
        </p:txBody>
      </p:sp>
    </p:spTree>
    <p:extLst>
      <p:ext uri="{BB962C8B-B14F-4D97-AF65-F5344CB8AC3E}">
        <p14:creationId xmlns:p14="http://schemas.microsoft.com/office/powerpoint/2010/main" val="80978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37</a:t>
            </a:fld>
            <a:endParaRPr lang="en-US"/>
          </a:p>
        </p:txBody>
      </p:sp>
    </p:spTree>
    <p:extLst>
      <p:ext uri="{BB962C8B-B14F-4D97-AF65-F5344CB8AC3E}">
        <p14:creationId xmlns:p14="http://schemas.microsoft.com/office/powerpoint/2010/main" val="225615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thousands of studies, looking at hundreds of millions of students worldwide. Through his research, Hattie pinpoints things teachers and schools can do to maximize our time with students; ensuring they achieve at least one year’s progress for one year’s input. (John Hattie)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39</a:t>
            </a:fld>
            <a:endParaRPr lang="en-US"/>
          </a:p>
        </p:txBody>
      </p:sp>
    </p:spTree>
    <p:extLst>
      <p:ext uri="{BB962C8B-B14F-4D97-AF65-F5344CB8AC3E}">
        <p14:creationId xmlns:p14="http://schemas.microsoft.com/office/powerpoint/2010/main" val="1384071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Center for Learning Disabilities</a:t>
            </a:r>
            <a:r>
              <a:rPr lang="en-US" baseline="0" dirty="0" smtClean="0"/>
              <a:t> 2014</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40</a:t>
            </a:fld>
            <a:endParaRPr lang="en-US"/>
          </a:p>
        </p:txBody>
      </p:sp>
    </p:spTree>
    <p:extLst>
      <p:ext uri="{BB962C8B-B14F-4D97-AF65-F5344CB8AC3E}">
        <p14:creationId xmlns:p14="http://schemas.microsoft.com/office/powerpoint/2010/main" val="318250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National Center for Learning Disabilities</a:t>
            </a:r>
            <a:r>
              <a:rPr lang="en-US" baseline="0" smtClean="0"/>
              <a:t> 2014</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41</a:t>
            </a:fld>
            <a:endParaRPr lang="en-US"/>
          </a:p>
        </p:txBody>
      </p:sp>
    </p:spTree>
    <p:extLst>
      <p:ext uri="{BB962C8B-B14F-4D97-AF65-F5344CB8AC3E}">
        <p14:creationId xmlns:p14="http://schemas.microsoft.com/office/powerpoint/2010/main" val="287686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4</a:t>
            </a:fld>
            <a:endParaRPr lang="en-US"/>
          </a:p>
        </p:txBody>
      </p:sp>
    </p:spTree>
    <p:extLst>
      <p:ext uri="{BB962C8B-B14F-4D97-AF65-F5344CB8AC3E}">
        <p14:creationId xmlns:p14="http://schemas.microsoft.com/office/powerpoint/2010/main" val="353905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5</a:t>
            </a:fld>
            <a:endParaRPr lang="en-US"/>
          </a:p>
        </p:txBody>
      </p:sp>
    </p:spTree>
    <p:extLst>
      <p:ext uri="{BB962C8B-B14F-4D97-AF65-F5344CB8AC3E}">
        <p14:creationId xmlns:p14="http://schemas.microsoft.com/office/powerpoint/2010/main" val="1554263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SDI=Specially</a:t>
            </a:r>
            <a:r>
              <a:rPr lang="en-US" baseline="0" dirty="0" smtClean="0"/>
              <a:t> Designed Instruction</a:t>
            </a:r>
          </a:p>
          <a:p>
            <a:r>
              <a:rPr lang="en-US" baseline="0" dirty="0" smtClean="0"/>
              <a:t>WBFWR= Way behind for whatever reason</a:t>
            </a:r>
          </a:p>
          <a:p>
            <a:endParaRPr lang="en-US" baseline="0" dirty="0" smtClean="0"/>
          </a:p>
          <a:p>
            <a:r>
              <a:rPr lang="en-US" baseline="0" dirty="0" smtClean="0"/>
              <a:t>There are kids that have disabilities that need specially designed instruction, other students can also require specially designed instruction but don’t have disabilities. This graphic helps us understand what students belong in special education but also helps us understand where specially instruction would be needed.</a:t>
            </a:r>
          </a:p>
        </p:txBody>
      </p:sp>
      <p:sp>
        <p:nvSpPr>
          <p:cNvPr id="4" name="Slide Number Placeholder 3"/>
          <p:cNvSpPr>
            <a:spLocks noGrp="1"/>
          </p:cNvSpPr>
          <p:nvPr>
            <p:ph type="sldNum" sz="quarter" idx="10"/>
          </p:nvPr>
        </p:nvSpPr>
        <p:spPr/>
        <p:txBody>
          <a:bodyPr/>
          <a:lstStyle/>
          <a:p>
            <a:fld id="{04B54EB1-BDF5-BA43-8443-DCA0B11F000E}" type="slidenum">
              <a:rPr lang="en-US">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34850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our only tool is SPED to help students who are struggling we’ve totally missed it. Now we are going to talk about other tools that we can use to help any student.</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7</a:t>
            </a:fld>
            <a:endParaRPr lang="en-US"/>
          </a:p>
        </p:txBody>
      </p:sp>
    </p:spTree>
    <p:extLst>
      <p:ext uri="{BB962C8B-B14F-4D97-AF65-F5344CB8AC3E}">
        <p14:creationId xmlns:p14="http://schemas.microsoft.com/office/powerpoint/2010/main" val="96335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that is the only tool we have we will </a:t>
            </a:r>
            <a:r>
              <a:rPr lang="en-US" baseline="0" dirty="0" err="1" smtClean="0"/>
              <a:t>overqualify</a:t>
            </a:r>
            <a:r>
              <a:rPr lang="en-US" baseline="0" dirty="0" smtClean="0"/>
              <a:t> students, we have to have other systems and strategies in place so that SPED is not the only outcome for students who struggle.</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8</a:t>
            </a:fld>
            <a:endParaRPr lang="en-US"/>
          </a:p>
        </p:txBody>
      </p:sp>
    </p:spTree>
    <p:extLst>
      <p:ext uri="{BB962C8B-B14F-4D97-AF65-F5344CB8AC3E}">
        <p14:creationId xmlns:p14="http://schemas.microsoft.com/office/powerpoint/2010/main" val="716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table is a group and they have the different tools on their table. The tools on your table represent which “tool” you are going to talk about. Time is given to discuss and then will present to the rest of the group their discussion.</a:t>
            </a:r>
          </a:p>
          <a:p>
            <a:endParaRPr lang="en-US" baseline="0" dirty="0" smtClean="0"/>
          </a:p>
          <a:p>
            <a:pPr marL="228600" indent="-228600">
              <a:buAutoNum type="arabicPeriod"/>
            </a:pPr>
            <a:r>
              <a:rPr lang="en-US" baseline="0" dirty="0" smtClean="0"/>
              <a:t>What background info. do you have available to consider when a student starts falling behind?</a:t>
            </a:r>
          </a:p>
          <a:p>
            <a:pPr marL="228600" indent="-228600">
              <a:buAutoNum type="arabicPeriod"/>
            </a:pPr>
            <a:r>
              <a:rPr lang="en-US" baseline="0" dirty="0" smtClean="0"/>
              <a:t>What data do schools already have available to them that they can use to determine the level of need a student has?</a:t>
            </a:r>
          </a:p>
          <a:p>
            <a:pPr marL="228600" indent="-228600">
              <a:buAutoNum type="arabicPeriod"/>
            </a:pPr>
            <a:r>
              <a:rPr lang="en-US" baseline="0" dirty="0" smtClean="0"/>
              <a:t>What interventions do schools have available that target specific needs/deficits? </a:t>
            </a:r>
          </a:p>
          <a:p>
            <a:pPr marL="228600" indent="-228600">
              <a:buAutoNum type="arabicPeriod"/>
            </a:pPr>
            <a:r>
              <a:rPr lang="en-US" baseline="0" dirty="0" smtClean="0"/>
              <a:t>How do you determine if as student is making adequate, minimal or no progress?</a:t>
            </a:r>
            <a:endParaRPr lang="en-US" dirty="0"/>
          </a:p>
        </p:txBody>
      </p:sp>
      <p:sp>
        <p:nvSpPr>
          <p:cNvPr id="4" name="Slide Number Placeholder 3"/>
          <p:cNvSpPr>
            <a:spLocks noGrp="1"/>
          </p:cNvSpPr>
          <p:nvPr>
            <p:ph type="sldNum" sz="quarter" idx="10"/>
          </p:nvPr>
        </p:nvSpPr>
        <p:spPr/>
        <p:txBody>
          <a:bodyPr/>
          <a:lstStyle/>
          <a:p>
            <a:fld id="{04B54EB1-BDF5-BA43-8443-DCA0B11F000E}" type="slidenum">
              <a:rPr lang="en-US" smtClean="0"/>
              <a:t>9</a:t>
            </a:fld>
            <a:endParaRPr lang="en-US"/>
          </a:p>
        </p:txBody>
      </p:sp>
    </p:spTree>
    <p:extLst>
      <p:ext uri="{BB962C8B-B14F-4D97-AF65-F5344CB8AC3E}">
        <p14:creationId xmlns:p14="http://schemas.microsoft.com/office/powerpoint/2010/main" val="243852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21EC3-1728-A345-9D5C-DBCABC27457A}"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109905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1EC3-1728-A345-9D5C-DBCABC27457A}"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369105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1EC3-1728-A345-9D5C-DBCABC27457A}"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208251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F7886C9C-DC18-4195-8FD5-A50AA931D419}" type="slidenum">
              <a:rPr lang="en-US">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218614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96164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245988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3895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24581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3930054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841208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87667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21EC3-1728-A345-9D5C-DBCABC27457A}"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367915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422241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287667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998F0-9043-3D44-A69B-2F81FBC286A5}" type="datetimeFigureOut">
              <a:rPr lang="en-US">
                <a:solidFill>
                  <a:srgbClr val="000000">
                    <a:tint val="75000"/>
                  </a:srgbClr>
                </a:solidFill>
                <a:latin typeface="Calibri"/>
              </a:rPr>
              <a:pPr/>
              <a:t>11/16/16</a:t>
            </a:fld>
            <a:endParaRPr lang="en-US">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C48DA6D9-B771-FC4E-9E84-FC38955BA30B}" type="slidenum">
              <a:rPr lang="en-US">
                <a:solidFill>
                  <a:srgbClr val="000000">
                    <a:tint val="75000"/>
                  </a:srgbClr>
                </a:solidFill>
                <a:latin typeface="Calibri"/>
              </a:rPr>
              <a:pPr/>
              <a:t>‹#›</a:t>
            </a:fld>
            <a:endParaRPr lang="en-US">
              <a:solidFill>
                <a:srgbClr val="000000">
                  <a:tint val="75000"/>
                </a:srgbClr>
              </a:solidFill>
              <a:latin typeface="Calibri"/>
            </a:endParaRPr>
          </a:p>
        </p:txBody>
      </p:sp>
    </p:spTree>
    <p:extLst>
      <p:ext uri="{BB962C8B-B14F-4D97-AF65-F5344CB8AC3E}">
        <p14:creationId xmlns:p14="http://schemas.microsoft.com/office/powerpoint/2010/main" val="10186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21EC3-1728-A345-9D5C-DBCABC27457A}" type="datetimeFigureOut">
              <a:rPr lang="en-US" smtClean="0"/>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139110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21EC3-1728-A345-9D5C-DBCABC27457A}"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235187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21EC3-1728-A345-9D5C-DBCABC27457A}" type="datetimeFigureOut">
              <a:rPr lang="en-US" smtClean="0"/>
              <a:t>11/16/16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42232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21EC3-1728-A345-9D5C-DBCABC27457A}" type="datetimeFigureOut">
              <a:rPr lang="en-US" smtClean="0"/>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358851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21EC3-1728-A345-9D5C-DBCABC27457A}" type="datetimeFigureOut">
              <a:rPr lang="en-US" smtClean="0"/>
              <a:t>11/16/16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208693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21EC3-1728-A345-9D5C-DBCABC27457A}"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269012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21EC3-1728-A345-9D5C-DBCABC27457A}" type="datetimeFigureOut">
              <a:rPr lang="en-US" smtClean="0"/>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E530-EEE8-6640-8C01-55A4666FB974}" type="slidenum">
              <a:rPr lang="en-US" smtClean="0"/>
              <a:t>‹#›</a:t>
            </a:fld>
            <a:endParaRPr lang="en-US"/>
          </a:p>
        </p:txBody>
      </p:sp>
    </p:spTree>
    <p:extLst>
      <p:ext uri="{BB962C8B-B14F-4D97-AF65-F5344CB8AC3E}">
        <p14:creationId xmlns:p14="http://schemas.microsoft.com/office/powerpoint/2010/main" val="29813704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21EC3-1728-A345-9D5C-DBCABC27457A}" type="datetimeFigureOut">
              <a:rPr lang="en-US" smtClean="0"/>
              <a:t>11/16/16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1E530-EEE8-6640-8C01-55A4666FB974}" type="slidenum">
              <a:rPr lang="en-US" smtClean="0"/>
              <a:t>‹#›</a:t>
            </a:fld>
            <a:endParaRPr lang="en-US"/>
          </a:p>
        </p:txBody>
      </p:sp>
    </p:spTree>
    <p:extLst>
      <p:ext uri="{BB962C8B-B14F-4D97-AF65-F5344CB8AC3E}">
        <p14:creationId xmlns:p14="http://schemas.microsoft.com/office/powerpoint/2010/main" val="71342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998F0-9043-3D44-A69B-2F81FBC286A5}" type="datetimeFigureOut">
              <a:rPr lang="en-US" smtClean="0">
                <a:solidFill>
                  <a:srgbClr val="000000">
                    <a:tint val="75000"/>
                  </a:srgbClr>
                </a:solidFill>
                <a:latin typeface="Calibri"/>
              </a:rPr>
              <a:pPr/>
              <a:t>11/16/16</a:t>
            </a:fld>
            <a:endParaRPr lang="en-US" smtClean="0">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DA6D9-B771-FC4E-9E84-FC38955BA30B}" type="slidenum">
              <a:rPr lang="en-US" smtClean="0">
                <a:solidFill>
                  <a:srgbClr val="000000">
                    <a:tint val="75000"/>
                  </a:srgbClr>
                </a:solidFill>
                <a:latin typeface="Calibri"/>
              </a:rPr>
              <a:pPr/>
              <a:t>‹#›</a:t>
            </a:fld>
            <a:endParaRPr lang="en-US" smtClean="0">
              <a:solidFill>
                <a:srgbClr val="000000">
                  <a:tint val="75000"/>
                </a:srgbClr>
              </a:solidFill>
              <a:latin typeface="Calibri"/>
            </a:endParaRPr>
          </a:p>
        </p:txBody>
      </p:sp>
    </p:spTree>
    <p:extLst>
      <p:ext uri="{BB962C8B-B14F-4D97-AF65-F5344CB8AC3E}">
        <p14:creationId xmlns:p14="http://schemas.microsoft.com/office/powerpoint/2010/main" val="157348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hyperlink" Target="http://specialed.jordandistrict.org/staff/training/" TargetMode="External"/><Relationship Id="rId4" Type="http://schemas.openxmlformats.org/officeDocument/2006/relationships/hyperlink" Target="http://www.interventioncentral.org/" TargetMode="External"/><Relationship Id="rId5" Type="http://schemas.openxmlformats.org/officeDocument/2006/relationships/hyperlink" Target="http://jordandistrict.org/departments/curriculu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17.jpg"/><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4946"/>
            <a:ext cx="7772400" cy="3091254"/>
          </a:xfrm>
        </p:spPr>
        <p:txBody>
          <a:bodyPr>
            <a:normAutofit fontScale="90000"/>
          </a:bodyPr>
          <a:lstStyle/>
          <a:p>
            <a:r>
              <a:rPr lang="en-US" dirty="0" smtClean="0">
                <a:solidFill>
                  <a:srgbClr val="000000"/>
                </a:solidFill>
              </a:rPr>
              <a:t>MTSS </a:t>
            </a:r>
            <a:r>
              <a:rPr lang="en-US" dirty="0" smtClean="0"/>
              <a:t>and Eligibility for Special Education:</a:t>
            </a:r>
            <a:br>
              <a:rPr lang="en-US" dirty="0" smtClean="0"/>
            </a:br>
            <a:r>
              <a:rPr lang="en-US" dirty="0" smtClean="0"/>
              <a:t/>
            </a:r>
            <a:br>
              <a:rPr lang="en-US" dirty="0" smtClean="0"/>
            </a:br>
            <a:r>
              <a:rPr lang="en-US" sz="3600" dirty="0" smtClean="0"/>
              <a:t>Tools for Supporting Student Needs</a:t>
            </a:r>
            <a:r>
              <a:rPr lang="en-US" dirty="0" smtClean="0"/>
              <a:t/>
            </a:r>
            <a:br>
              <a:rPr lang="en-US" dirty="0" smtClean="0"/>
            </a:br>
            <a:endParaRPr lang="en-US" dirty="0"/>
          </a:p>
        </p:txBody>
      </p:sp>
      <p:sp>
        <p:nvSpPr>
          <p:cNvPr id="3" name="Subtitle 2"/>
          <p:cNvSpPr>
            <a:spLocks noGrp="1"/>
          </p:cNvSpPr>
          <p:nvPr>
            <p:ph type="subTitle" idx="1"/>
          </p:nvPr>
        </p:nvSpPr>
        <p:spPr>
          <a:xfrm>
            <a:off x="1371600" y="5210811"/>
            <a:ext cx="6400800" cy="1752600"/>
          </a:xfrm>
        </p:spPr>
        <p:txBody>
          <a:bodyPr/>
          <a:lstStyle/>
          <a:p>
            <a:r>
              <a:rPr lang="en-US" dirty="0" smtClean="0"/>
              <a:t>Team Leader Meeting</a:t>
            </a:r>
          </a:p>
          <a:p>
            <a:r>
              <a:rPr lang="en-US" dirty="0" smtClean="0"/>
              <a:t>2015</a:t>
            </a:r>
            <a:endParaRPr lang="en-US" dirty="0"/>
          </a:p>
        </p:txBody>
      </p:sp>
      <p:pic>
        <p:nvPicPr>
          <p:cNvPr id="7" name="Picture 6" descr="TOOL_K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615" y="3510689"/>
            <a:ext cx="1755648" cy="1463040"/>
          </a:xfrm>
          <a:prstGeom prst="rect">
            <a:avLst/>
          </a:prstGeom>
        </p:spPr>
      </p:pic>
    </p:spTree>
    <p:extLst>
      <p:ext uri="{BB962C8B-B14F-4D97-AF65-F5344CB8AC3E}">
        <p14:creationId xmlns:p14="http://schemas.microsoft.com/office/powerpoint/2010/main" val="25649380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Tool 1:  Background Considerations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What background information </a:t>
            </a:r>
            <a:r>
              <a:rPr lang="en-US" dirty="0" smtClean="0"/>
              <a:t>should </a:t>
            </a:r>
            <a:r>
              <a:rPr lang="en-US" dirty="0"/>
              <a:t>you </a:t>
            </a:r>
            <a:r>
              <a:rPr lang="en-US" dirty="0" smtClean="0"/>
              <a:t>consider for a student who appears to be falling behind?</a:t>
            </a:r>
          </a:p>
          <a:p>
            <a:endParaRPr lang="en-US" dirty="0"/>
          </a:p>
          <a:p>
            <a:r>
              <a:rPr lang="en-US" dirty="0" smtClean="0"/>
              <a:t>English Language Proficiency</a:t>
            </a:r>
          </a:p>
          <a:p>
            <a:r>
              <a:rPr lang="en-US" dirty="0" smtClean="0"/>
              <a:t>Attendance issues</a:t>
            </a:r>
          </a:p>
          <a:p>
            <a:r>
              <a:rPr lang="en-US" dirty="0" smtClean="0"/>
              <a:t>Previous special education</a:t>
            </a:r>
          </a:p>
          <a:p>
            <a:r>
              <a:rPr lang="en-US" dirty="0" smtClean="0"/>
              <a:t>Vision and hearing</a:t>
            </a:r>
          </a:p>
          <a:p>
            <a:r>
              <a:rPr lang="en-US" dirty="0" smtClean="0"/>
              <a:t>Medical conditions</a:t>
            </a:r>
          </a:p>
          <a:p>
            <a:r>
              <a:rPr lang="en-US" dirty="0" smtClean="0"/>
              <a:t>Discipline records</a:t>
            </a:r>
          </a:p>
          <a:p>
            <a:r>
              <a:rPr lang="en-US" dirty="0" smtClean="0"/>
              <a:t>Adequate instruction in math and reading</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762" y="2338214"/>
            <a:ext cx="3245789" cy="3245789"/>
          </a:xfrm>
          <a:prstGeom prst="rect">
            <a:avLst/>
          </a:prstGeom>
        </p:spPr>
      </p:pic>
    </p:spTree>
    <p:extLst>
      <p:ext uri="{BB962C8B-B14F-4D97-AF65-F5344CB8AC3E}">
        <p14:creationId xmlns:p14="http://schemas.microsoft.com/office/powerpoint/2010/main" val="313064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595" y="274638"/>
            <a:ext cx="4890977" cy="6423874"/>
          </a:xfrm>
        </p:spPr>
      </p:pic>
    </p:spTree>
    <p:extLst>
      <p:ext uri="{BB962C8B-B14F-4D97-AF65-F5344CB8AC3E}">
        <p14:creationId xmlns:p14="http://schemas.microsoft.com/office/powerpoint/2010/main" val="115643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363229"/>
          </a:xfrm>
        </p:spPr>
        <p:txBody>
          <a:bodyPr>
            <a:normAutofit fontScale="55000" lnSpcReduction="20000"/>
          </a:bodyPr>
          <a:lstStyle/>
          <a:p>
            <a:pPr marL="0" indent="0">
              <a:buNone/>
            </a:pPr>
            <a:r>
              <a:rPr lang="en-US" dirty="0" smtClean="0"/>
              <a:t>Complete student </a:t>
            </a:r>
          </a:p>
          <a:p>
            <a:pPr marL="0" indent="0">
              <a:buNone/>
            </a:pPr>
            <a:r>
              <a:rPr lang="en-US" dirty="0" smtClean="0"/>
              <a:t>information</a:t>
            </a:r>
          </a:p>
          <a:p>
            <a:pPr marL="0" indent="0">
              <a:buNone/>
            </a:pPr>
            <a:endParaRPr lang="en-US" dirty="0" smtClean="0"/>
          </a:p>
          <a:p>
            <a:pPr marL="0" indent="0">
              <a:buNone/>
            </a:pPr>
            <a:r>
              <a:rPr lang="en-US" dirty="0" smtClean="0"/>
              <a:t>Is the student an English </a:t>
            </a:r>
          </a:p>
          <a:p>
            <a:pPr marL="0" indent="0">
              <a:buNone/>
            </a:pPr>
            <a:r>
              <a:rPr lang="en-US" dirty="0" smtClean="0"/>
              <a:t>Learner? Has the ALS </a:t>
            </a:r>
          </a:p>
          <a:p>
            <a:pPr marL="0" indent="0">
              <a:buNone/>
            </a:pPr>
            <a:r>
              <a:rPr lang="en-US" dirty="0" smtClean="0"/>
              <a:t>department been contacted?</a:t>
            </a:r>
          </a:p>
          <a:p>
            <a:pPr marL="0" indent="0">
              <a:buNone/>
            </a:pPr>
            <a:endParaRPr lang="en-US" dirty="0" smtClean="0"/>
          </a:p>
          <a:p>
            <a:pPr marL="0" indent="0">
              <a:buNone/>
            </a:pPr>
            <a:r>
              <a:rPr lang="en-US" dirty="0" smtClean="0"/>
              <a:t>Record communications with </a:t>
            </a:r>
          </a:p>
          <a:p>
            <a:pPr marL="0" indent="0">
              <a:buNone/>
            </a:pPr>
            <a:r>
              <a:rPr lang="en-US" dirty="0" smtClean="0"/>
              <a:t>parents</a:t>
            </a:r>
          </a:p>
          <a:p>
            <a:endParaRPr lang="en-US" dirty="0" smtClean="0"/>
          </a:p>
          <a:p>
            <a:pPr marL="0" indent="0">
              <a:buNone/>
            </a:pPr>
            <a:r>
              <a:rPr lang="en-US" dirty="0" smtClean="0"/>
              <a:t>Record student performance</a:t>
            </a:r>
          </a:p>
          <a:p>
            <a:pPr marL="0" indent="0">
              <a:buNone/>
            </a:pPr>
            <a:r>
              <a:rPr lang="en-US" dirty="0" smtClean="0"/>
              <a:t>Information</a:t>
            </a:r>
          </a:p>
          <a:p>
            <a:pPr marL="0" indent="0">
              <a:buNone/>
            </a:pPr>
            <a:endParaRPr lang="en-US" dirty="0" smtClean="0"/>
          </a:p>
          <a:p>
            <a:pPr marL="0" indent="0">
              <a:buNone/>
            </a:pPr>
            <a:r>
              <a:rPr lang="en-US" dirty="0" smtClean="0"/>
              <a:t>Hearing and vision results</a:t>
            </a:r>
          </a:p>
          <a:p>
            <a:pPr marL="0" indent="0">
              <a:buNone/>
            </a:pPr>
            <a:endParaRPr lang="en-US" dirty="0" smtClean="0"/>
          </a:p>
          <a:p>
            <a:pPr marL="0" indent="0">
              <a:buNone/>
            </a:pPr>
            <a:r>
              <a:rPr lang="en-US" dirty="0" smtClean="0"/>
              <a:t>Discipline issues?</a:t>
            </a:r>
          </a:p>
          <a:p>
            <a:pPr marL="0" indent="0">
              <a:buNone/>
            </a:pPr>
            <a:endParaRPr lang="en-US" dirty="0"/>
          </a:p>
          <a:p>
            <a:pPr marL="0" indent="0">
              <a:buNone/>
            </a:pPr>
            <a:r>
              <a:rPr lang="en-US" dirty="0" smtClean="0"/>
              <a:t>Retention?</a:t>
            </a:r>
          </a:p>
          <a:p>
            <a:pPr marL="0" indent="0">
              <a:buNone/>
            </a:pPr>
            <a:endParaRPr lang="en-US" dirty="0"/>
          </a:p>
          <a:p>
            <a:pPr marL="0" indent="0">
              <a:buNone/>
            </a:pPr>
            <a:r>
              <a:rPr lang="en-US" dirty="0" smtClean="0"/>
              <a:t>Previous Special Education</a:t>
            </a:r>
          </a:p>
          <a:p>
            <a:pPr marL="0" indent="0">
              <a:buNone/>
            </a:pPr>
            <a:endParaRPr lang="en-US" dirty="0" smtClean="0"/>
          </a:p>
          <a:p>
            <a:pPr marL="0" indent="0">
              <a:buNone/>
            </a:pPr>
            <a:r>
              <a:rPr lang="en-US" dirty="0" smtClean="0"/>
              <a:t>Attendance issues?</a:t>
            </a:r>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888" y="137318"/>
            <a:ext cx="5326912" cy="6637867"/>
          </a:xfrm>
          <a:prstGeom prst="rect">
            <a:avLst/>
          </a:prstGeom>
        </p:spPr>
      </p:pic>
    </p:spTree>
    <p:extLst>
      <p:ext uri="{BB962C8B-B14F-4D97-AF65-F5344CB8AC3E}">
        <p14:creationId xmlns:p14="http://schemas.microsoft.com/office/powerpoint/2010/main" val="1262032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H="1" flipV="1">
            <a:off x="2143125" y="274638"/>
            <a:ext cx="4857750" cy="6257925"/>
          </a:xfrm>
        </p:spPr>
      </p:pic>
    </p:spTree>
    <p:extLst>
      <p:ext uri="{BB962C8B-B14F-4D97-AF65-F5344CB8AC3E}">
        <p14:creationId xmlns:p14="http://schemas.microsoft.com/office/powerpoint/2010/main" val="164558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637_001(1).pdf"/>
          <p:cNvPicPr>
            <a:picLocks noChangeAspect="1"/>
          </p:cNvPicPr>
          <p:nvPr/>
        </p:nvPicPr>
        <p:blipFill rotWithShape="1">
          <a:blip r:embed="rId3">
            <a:extLst>
              <a:ext uri="{28A0092B-C50C-407E-A947-70E740481C1C}">
                <a14:useLocalDpi xmlns:a14="http://schemas.microsoft.com/office/drawing/2010/main" val="0"/>
              </a:ext>
            </a:extLst>
          </a:blip>
          <a:srcRect l="-67700" t="3504" r="-67700" b="1869"/>
          <a:stretch/>
        </p:blipFill>
        <p:spPr>
          <a:xfrm>
            <a:off x="0" y="1"/>
            <a:ext cx="13178135"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6261629"/>
          </a:xfrm>
        </p:spPr>
        <p:txBody>
          <a:bodyPr>
            <a:normAutofit fontScale="70000" lnSpcReduction="20000"/>
          </a:bodyPr>
          <a:lstStyle/>
          <a:p>
            <a:pPr marL="0" indent="0">
              <a:buNone/>
            </a:pPr>
            <a:r>
              <a:rPr lang="en-US" dirty="0" smtClean="0"/>
              <a:t>Check Areas of </a:t>
            </a:r>
          </a:p>
          <a:p>
            <a:pPr marL="0" indent="0">
              <a:buNone/>
            </a:pPr>
            <a:r>
              <a:rPr lang="en-US" dirty="0" smtClean="0"/>
              <a:t>Concern:</a:t>
            </a:r>
          </a:p>
          <a:p>
            <a:pPr marL="0" indent="0">
              <a:buNone/>
            </a:pPr>
            <a:r>
              <a:rPr lang="en-US" dirty="0" smtClean="0"/>
              <a:t>1 area = requires two </a:t>
            </a:r>
          </a:p>
          <a:p>
            <a:pPr marL="0" indent="0">
              <a:buNone/>
            </a:pPr>
            <a:r>
              <a:rPr lang="en-US" dirty="0" smtClean="0"/>
              <a:t>interventions</a:t>
            </a:r>
          </a:p>
          <a:p>
            <a:pPr marL="0" indent="0">
              <a:buNone/>
            </a:pPr>
            <a:r>
              <a:rPr lang="en-US" dirty="0" smtClean="0"/>
              <a:t>2 or more areas = one </a:t>
            </a:r>
          </a:p>
          <a:p>
            <a:pPr marL="0" indent="0">
              <a:buNone/>
            </a:pPr>
            <a:r>
              <a:rPr lang="en-US" dirty="0" smtClean="0"/>
              <a:t>Intervention per area</a:t>
            </a:r>
          </a:p>
          <a:p>
            <a:pPr marL="0" indent="0">
              <a:buNone/>
            </a:pPr>
            <a:endParaRPr lang="en-US" dirty="0" smtClean="0"/>
          </a:p>
          <a:p>
            <a:pPr marL="0" indent="0">
              <a:buNone/>
            </a:pPr>
            <a:r>
              <a:rPr lang="en-US" dirty="0" smtClean="0"/>
              <a:t>Social emotional concerns?</a:t>
            </a:r>
          </a:p>
          <a:p>
            <a:pPr marL="0" indent="0">
              <a:buNone/>
            </a:pPr>
            <a:r>
              <a:rPr lang="en-US" dirty="0" smtClean="0"/>
              <a:t>Consult with School Psychologist</a:t>
            </a:r>
          </a:p>
          <a:p>
            <a:pPr marL="0" indent="0">
              <a:buNone/>
            </a:pPr>
            <a:endParaRPr lang="en-US" dirty="0" smtClean="0"/>
          </a:p>
          <a:p>
            <a:pPr marL="0" indent="0">
              <a:buNone/>
            </a:pPr>
            <a:r>
              <a:rPr lang="en-US" dirty="0" smtClean="0"/>
              <a:t>Communication concerns?</a:t>
            </a:r>
          </a:p>
          <a:p>
            <a:pPr marL="0" indent="0">
              <a:buNone/>
            </a:pPr>
            <a:r>
              <a:rPr lang="en-US" dirty="0" smtClean="0"/>
              <a:t>Consult with SLP</a:t>
            </a:r>
          </a:p>
          <a:p>
            <a:pPr marL="0" indent="0">
              <a:buNone/>
            </a:pPr>
            <a:endParaRPr lang="en-US" dirty="0" smtClean="0"/>
          </a:p>
          <a:p>
            <a:pPr marL="0" indent="0">
              <a:buNone/>
            </a:pPr>
            <a:r>
              <a:rPr lang="en-US" dirty="0" smtClean="0"/>
              <a:t>After RTI, the team makes a </a:t>
            </a:r>
          </a:p>
          <a:p>
            <a:pPr marL="0" indent="0">
              <a:buNone/>
            </a:pPr>
            <a:r>
              <a:rPr lang="en-US" dirty="0" smtClean="0"/>
              <a:t>recommendation for course of </a:t>
            </a:r>
          </a:p>
          <a:p>
            <a:pPr marL="0" indent="0">
              <a:buNone/>
            </a:pPr>
            <a:r>
              <a:rPr lang="en-US" dirty="0" smtClean="0"/>
              <a:t>action</a:t>
            </a:r>
          </a:p>
          <a:p>
            <a:pPr marL="0" indent="0">
              <a:buNone/>
            </a:pPr>
            <a:endParaRPr lang="en-US" dirty="0" smtClean="0"/>
          </a:p>
          <a:p>
            <a:pPr marL="0" indent="0">
              <a:buNone/>
            </a:pPr>
            <a:r>
              <a:rPr lang="en-US" dirty="0" smtClean="0"/>
              <a:t>Requires LEA signature</a:t>
            </a:r>
            <a:endParaRPr lang="en-US" dirty="0"/>
          </a:p>
        </p:txBody>
      </p:sp>
    </p:spTree>
    <p:extLst>
      <p:ext uri="{BB962C8B-B14F-4D97-AF65-F5344CB8AC3E}">
        <p14:creationId xmlns:p14="http://schemas.microsoft.com/office/powerpoint/2010/main" val="34214580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 2: Data-Based </a:t>
            </a:r>
            <a:r>
              <a:rPr lang="en-US" dirty="0"/>
              <a:t>D</a:t>
            </a:r>
            <a:r>
              <a:rPr lang="en-US" dirty="0" smtClean="0"/>
              <a:t>ecision </a:t>
            </a:r>
            <a:r>
              <a:rPr lang="en-US" dirty="0"/>
              <a:t>M</a:t>
            </a:r>
            <a:r>
              <a:rPr lang="en-US" dirty="0" smtClean="0"/>
              <a:t>aking</a:t>
            </a:r>
            <a:endParaRPr lang="en-US" dirty="0"/>
          </a:p>
        </p:txBody>
      </p:sp>
      <p:sp>
        <p:nvSpPr>
          <p:cNvPr id="3" name="Content Placeholder 2"/>
          <p:cNvSpPr>
            <a:spLocks noGrp="1"/>
          </p:cNvSpPr>
          <p:nvPr>
            <p:ph idx="1"/>
          </p:nvPr>
        </p:nvSpPr>
        <p:spPr/>
        <p:txBody>
          <a:bodyPr/>
          <a:lstStyle/>
          <a:p>
            <a:r>
              <a:rPr lang="en-US" dirty="0" smtClean="0"/>
              <a:t>What data is available in your schools?</a:t>
            </a:r>
          </a:p>
          <a:p>
            <a:endParaRPr lang="en-US" dirty="0"/>
          </a:p>
          <a:p>
            <a:r>
              <a:rPr lang="en-US" dirty="0" smtClean="0"/>
              <a:t>How do you know if the student has responded to Tier 1 instruction?</a:t>
            </a:r>
            <a:endParaRPr lang="en-US" dirty="0"/>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464" y="3736536"/>
            <a:ext cx="2921000" cy="2781300"/>
          </a:xfrm>
          <a:prstGeom prst="rect">
            <a:avLst/>
          </a:prstGeom>
        </p:spPr>
      </p:pic>
    </p:spTree>
    <p:extLst>
      <p:ext uri="{BB962C8B-B14F-4D97-AF65-F5344CB8AC3E}">
        <p14:creationId xmlns:p14="http://schemas.microsoft.com/office/powerpoint/2010/main" val="21708440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TI Tracking Tool (2).pdf"/>
          <p:cNvPicPr>
            <a:picLocks noGrp="1" noChangeAspect="1"/>
          </p:cNvPicPr>
          <p:nvPr>
            <p:ph idx="1"/>
          </p:nvPr>
        </p:nvPicPr>
        <p:blipFill>
          <a:blip r:embed="rId3">
            <a:extLst>
              <a:ext uri="{28A0092B-C50C-407E-A947-70E740481C1C}">
                <a14:useLocalDpi xmlns:a14="http://schemas.microsoft.com/office/drawing/2010/main" val="0"/>
              </a:ext>
            </a:extLst>
          </a:blip>
          <a:srcRect l="-67655" r="-67655"/>
          <a:stretch>
            <a:fillRect/>
          </a:stretch>
        </p:blipFill>
        <p:spPr>
          <a:xfrm>
            <a:off x="-1606295" y="0"/>
            <a:ext cx="12825660" cy="7053619"/>
          </a:xfrm>
        </p:spPr>
      </p:pic>
    </p:spTree>
    <p:extLst>
      <p:ext uri="{BB962C8B-B14F-4D97-AF65-F5344CB8AC3E}">
        <p14:creationId xmlns:p14="http://schemas.microsoft.com/office/powerpoint/2010/main" val="3387193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4638"/>
            <a:ext cx="8686800" cy="5851525"/>
          </a:xfrm>
        </p:spPr>
        <p:txBody>
          <a:bodyPr>
            <a:normAutofit/>
          </a:bodyPr>
          <a:lstStyle/>
          <a:p>
            <a:pPr marL="0" indent="0">
              <a:buNone/>
            </a:pPr>
            <a:r>
              <a:rPr lang="en-US" dirty="0" smtClean="0"/>
              <a:t>More data points = </a:t>
            </a:r>
          </a:p>
          <a:p>
            <a:pPr marL="0" indent="0">
              <a:buNone/>
            </a:pPr>
            <a:r>
              <a:rPr lang="en-US" dirty="0" smtClean="0"/>
              <a:t>Stronger trend </a:t>
            </a:r>
          </a:p>
          <a:p>
            <a:pPr marL="0" indent="0">
              <a:buNone/>
            </a:pPr>
            <a:r>
              <a:rPr lang="en-US" dirty="0" smtClean="0"/>
              <a:t>detection</a:t>
            </a:r>
          </a:p>
          <a:p>
            <a:pPr marL="0" indent="0">
              <a:buNone/>
            </a:pPr>
            <a:endParaRPr lang="en-US" dirty="0" smtClean="0"/>
          </a:p>
          <a:p>
            <a:pPr marL="0" indent="0">
              <a:buNone/>
            </a:pPr>
            <a:r>
              <a:rPr lang="en-US" dirty="0" smtClean="0"/>
              <a:t>It is helpful to graph </a:t>
            </a:r>
          </a:p>
          <a:p>
            <a:pPr marL="0" indent="0">
              <a:buNone/>
            </a:pPr>
            <a:r>
              <a:rPr lang="en-US" dirty="0" smtClean="0"/>
              <a:t>expected growth</a:t>
            </a:r>
          </a:p>
          <a:p>
            <a:pPr marL="0" indent="0">
              <a:buNone/>
            </a:pPr>
            <a:endParaRPr lang="en-US" dirty="0"/>
          </a:p>
          <a:p>
            <a:pPr marL="0" indent="0">
              <a:buNone/>
            </a:pPr>
            <a:r>
              <a:rPr lang="en-US" dirty="0" smtClean="0"/>
              <a:t>More data = </a:t>
            </a:r>
          </a:p>
          <a:p>
            <a:pPr marL="0" indent="0">
              <a:buNone/>
            </a:pPr>
            <a:r>
              <a:rPr lang="en-US" dirty="0" smtClean="0"/>
              <a:t>A more complete </a:t>
            </a:r>
          </a:p>
          <a:p>
            <a:pPr marL="0" indent="0">
              <a:buNone/>
            </a:pPr>
            <a:r>
              <a:rPr lang="en-US" dirty="0" smtClean="0"/>
              <a:t>picture</a:t>
            </a:r>
          </a:p>
        </p:txBody>
      </p:sp>
      <p:pic>
        <p:nvPicPr>
          <p:cNvPr id="5" name="Content Placeholder 4" descr="Performance Summary Example.pdf"/>
          <p:cNvPicPr>
            <a:picLocks noChangeAspect="1"/>
          </p:cNvPicPr>
          <p:nvPr/>
        </p:nvPicPr>
        <p:blipFill rotWithShape="1">
          <a:blip r:embed="rId2">
            <a:extLst>
              <a:ext uri="{28A0092B-C50C-407E-A947-70E740481C1C}">
                <a14:useLocalDpi xmlns:a14="http://schemas.microsoft.com/office/drawing/2010/main" val="0"/>
              </a:ext>
            </a:extLst>
          </a:blip>
          <a:srcRect l="6218" r="-67657"/>
          <a:stretch/>
        </p:blipFill>
        <p:spPr>
          <a:xfrm>
            <a:off x="4095041" y="0"/>
            <a:ext cx="8820701" cy="7070847"/>
          </a:xfrm>
          <a:prstGeom prst="rect">
            <a:avLst/>
          </a:prstGeom>
        </p:spPr>
      </p:pic>
    </p:spTree>
    <p:extLst>
      <p:ext uri="{BB962C8B-B14F-4D97-AF65-F5344CB8AC3E}">
        <p14:creationId xmlns:p14="http://schemas.microsoft.com/office/powerpoint/2010/main" val="36287041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Tool 3: Targeted Intervention</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What targeted interventions do teachers have access to?</a:t>
            </a:r>
            <a:endParaRPr lang="en-US" dirty="0"/>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996" y="2777164"/>
            <a:ext cx="3823550" cy="3823550"/>
          </a:xfrm>
          <a:prstGeom prst="rect">
            <a:avLst/>
          </a:prstGeom>
        </p:spPr>
      </p:pic>
    </p:spTree>
    <p:extLst>
      <p:ext uri="{BB962C8B-B14F-4D97-AF65-F5344CB8AC3E}">
        <p14:creationId xmlns:p14="http://schemas.microsoft.com/office/powerpoint/2010/main" val="2290194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Intervention?</a:t>
            </a:r>
            <a:endParaRPr lang="en-US" dirty="0"/>
          </a:p>
        </p:txBody>
      </p:sp>
      <p:sp>
        <p:nvSpPr>
          <p:cNvPr id="3" name="Content Placeholder 2"/>
          <p:cNvSpPr>
            <a:spLocks noGrp="1"/>
          </p:cNvSpPr>
          <p:nvPr>
            <p:ph idx="1"/>
          </p:nvPr>
        </p:nvSpPr>
        <p:spPr/>
        <p:txBody>
          <a:bodyPr/>
          <a:lstStyle/>
          <a:p>
            <a:pPr marL="0" indent="0">
              <a:buNone/>
            </a:pPr>
            <a:r>
              <a:rPr lang="en-US" dirty="0"/>
              <a:t>According to The United States Department of Education, research-based interventions </a:t>
            </a:r>
            <a:r>
              <a:rPr lang="en-US" dirty="0" smtClean="0"/>
              <a:t>are:</a:t>
            </a:r>
          </a:p>
          <a:p>
            <a:pPr marL="0" indent="0">
              <a:buNone/>
            </a:pPr>
            <a:endParaRPr lang="en-US" dirty="0" smtClean="0"/>
          </a:p>
          <a:p>
            <a:r>
              <a:rPr lang="en-US" dirty="0" smtClean="0"/>
              <a:t> “Strategies</a:t>
            </a:r>
            <a:r>
              <a:rPr lang="en-US" dirty="0"/>
              <a:t>, teaching methodologies, and supports that have been shown through one or more valid research studies to help a student improve academic, behavioral/emotional or functional skills.”</a:t>
            </a:r>
          </a:p>
          <a:p>
            <a:endParaRPr lang="en-US" dirty="0"/>
          </a:p>
        </p:txBody>
      </p:sp>
    </p:spTree>
    <p:extLst>
      <p:ext uri="{BB962C8B-B14F-4D97-AF65-F5344CB8AC3E}">
        <p14:creationId xmlns:p14="http://schemas.microsoft.com/office/powerpoint/2010/main" val="1421501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a:srcRect l="-49699" r="-53487" b="7110"/>
          <a:stretch/>
        </p:blipFill>
        <p:spPr>
          <a:xfrm>
            <a:off x="-1479815" y="337875"/>
            <a:ext cx="12237920" cy="6070110"/>
          </a:xfrm>
          <a:prstGeom prst="rect">
            <a:avLst/>
          </a:prstGeom>
        </p:spPr>
      </p:pic>
      <p:pic>
        <p:nvPicPr>
          <p:cNvPr id="7" name="Picture 6" descr="Untitled-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847" y="1980648"/>
            <a:ext cx="1028700" cy="2679700"/>
          </a:xfrm>
          <a:prstGeom prst="rect">
            <a:avLst/>
          </a:prstGeom>
        </p:spPr>
      </p:pic>
    </p:spTree>
    <p:extLst>
      <p:ext uri="{BB962C8B-B14F-4D97-AF65-F5344CB8AC3E}">
        <p14:creationId xmlns:p14="http://schemas.microsoft.com/office/powerpoint/2010/main" val="3262216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013338"/>
              </p:ext>
            </p:extLst>
          </p:nvPr>
        </p:nvGraphicFramePr>
        <p:xfrm>
          <a:off x="1081511" y="1417638"/>
          <a:ext cx="7244477" cy="5124672"/>
        </p:xfrm>
        <a:graphic>
          <a:graphicData uri="http://schemas.openxmlformats.org/drawingml/2006/table">
            <a:tbl>
              <a:tblPr firstRow="1" bandRow="1">
                <a:tableStyleId>{5C22544A-7EE6-4342-B048-85BDC9FD1C3A}</a:tableStyleId>
              </a:tblPr>
              <a:tblGrid>
                <a:gridCol w="3611584"/>
                <a:gridCol w="3632893"/>
              </a:tblGrid>
              <a:tr h="640584">
                <a:tc>
                  <a:txBody>
                    <a:bodyPr/>
                    <a:lstStyle/>
                    <a:p>
                      <a:pPr algn="ctr"/>
                      <a:r>
                        <a:rPr lang="en-US" sz="3600" dirty="0" smtClean="0"/>
                        <a:t>Is</a:t>
                      </a:r>
                      <a:endParaRPr lang="en-US" sz="3600" dirty="0"/>
                    </a:p>
                  </a:txBody>
                  <a:tcPr/>
                </a:tc>
                <a:tc>
                  <a:txBody>
                    <a:bodyPr/>
                    <a:lstStyle/>
                    <a:p>
                      <a:pPr algn="ctr"/>
                      <a:r>
                        <a:rPr lang="en-US" sz="3600" dirty="0" smtClean="0"/>
                        <a:t>Is Not</a:t>
                      </a:r>
                      <a:endParaRPr lang="en-US" sz="3600" dirty="0"/>
                    </a:p>
                  </a:txBody>
                  <a:tcPr/>
                </a:tc>
              </a:tr>
              <a:tr h="640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Evidence based</a:t>
                      </a:r>
                    </a:p>
                    <a:p>
                      <a:endParaRPr lang="en-US" dirty="0"/>
                    </a:p>
                  </a:txBody>
                  <a:tcPr/>
                </a:tc>
                <a:tc>
                  <a:txBody>
                    <a:bodyPr/>
                    <a:lstStyle/>
                    <a:p>
                      <a:r>
                        <a:rPr lang="en-US" dirty="0" smtClean="0"/>
                        <a:t>Location</a:t>
                      </a:r>
                      <a:endParaRPr lang="en-US" dirty="0"/>
                    </a:p>
                  </a:txBody>
                  <a:tcPr/>
                </a:tc>
              </a:tr>
              <a:tr h="640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Specific to individual needs</a:t>
                      </a:r>
                    </a:p>
                    <a:p>
                      <a:endParaRPr lang="en-US" dirty="0"/>
                    </a:p>
                  </a:txBody>
                  <a:tcPr/>
                </a:tc>
                <a:tc>
                  <a:txBody>
                    <a:bodyPr/>
                    <a:lstStyle/>
                    <a:p>
                      <a:r>
                        <a:rPr lang="en-US" dirty="0" smtClean="0"/>
                        <a:t>Curriculum by itself</a:t>
                      </a:r>
                      <a:endParaRPr lang="en-US" dirty="0"/>
                    </a:p>
                  </a:txBody>
                  <a:tcPr/>
                </a:tc>
              </a:tr>
              <a:tr h="640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Skill based</a:t>
                      </a:r>
                    </a:p>
                    <a:p>
                      <a:endParaRPr lang="en-US" dirty="0"/>
                    </a:p>
                  </a:txBody>
                  <a:tcPr/>
                </a:tc>
                <a:tc>
                  <a:txBody>
                    <a:bodyPr/>
                    <a:lstStyle/>
                    <a:p>
                      <a:r>
                        <a:rPr lang="en-US" dirty="0" smtClean="0"/>
                        <a:t>Accommodations</a:t>
                      </a:r>
                      <a:endParaRPr lang="en-US" dirty="0"/>
                    </a:p>
                  </a:txBody>
                  <a:tcPr/>
                </a:tc>
              </a:tr>
              <a:tr h="640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Used over time</a:t>
                      </a:r>
                    </a:p>
                    <a:p>
                      <a:endParaRPr lang="en-US" dirty="0"/>
                    </a:p>
                  </a:txBody>
                  <a:tcPr/>
                </a:tc>
                <a:tc>
                  <a:txBody>
                    <a:bodyPr/>
                    <a:lstStyle/>
                    <a:p>
                      <a:r>
                        <a:rPr lang="en-US" dirty="0" smtClean="0"/>
                        <a:t>Size</a:t>
                      </a:r>
                      <a:r>
                        <a:rPr lang="en-US" baseline="0" dirty="0" smtClean="0"/>
                        <a:t> of the group</a:t>
                      </a:r>
                      <a:endParaRPr lang="en-US" dirty="0"/>
                    </a:p>
                  </a:txBody>
                  <a:tcPr/>
                </a:tc>
              </a:tr>
              <a:tr h="640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Specially-designed Instruction</a:t>
                      </a:r>
                    </a:p>
                    <a:p>
                      <a:endParaRPr lang="en-US" dirty="0"/>
                    </a:p>
                  </a:txBody>
                  <a:tcPr/>
                </a:tc>
                <a:tc>
                  <a:txBody>
                    <a:bodyPr/>
                    <a:lstStyle/>
                    <a:p>
                      <a:r>
                        <a:rPr lang="en-US" dirty="0" smtClean="0"/>
                        <a:t>Who is delivering instruction</a:t>
                      </a:r>
                      <a:endParaRPr lang="en-US" dirty="0"/>
                    </a:p>
                  </a:txBody>
                  <a:tcPr/>
                </a:tc>
              </a:tr>
              <a:tr h="640584">
                <a:tc>
                  <a:txBody>
                    <a:bodyPr/>
                    <a:lstStyle/>
                    <a:p>
                      <a:r>
                        <a:rPr lang="en-US" dirty="0" smtClean="0"/>
                        <a:t> </a:t>
                      </a:r>
                      <a:r>
                        <a:rPr lang="en-US" b="1" dirty="0" smtClean="0"/>
                        <a:t>Example:</a:t>
                      </a:r>
                      <a:r>
                        <a:rPr lang="en-US" dirty="0" smtClean="0"/>
                        <a:t> Cover-Copy-Compare</a:t>
                      </a:r>
                      <a:endParaRPr lang="en-US" dirty="0"/>
                    </a:p>
                  </a:txBody>
                  <a:tcPr/>
                </a:tc>
                <a:tc>
                  <a:txBody>
                    <a:bodyPr/>
                    <a:lstStyle/>
                    <a:p>
                      <a:r>
                        <a:rPr lang="en-US" b="1" dirty="0" smtClean="0"/>
                        <a:t>Example:</a:t>
                      </a:r>
                      <a:r>
                        <a:rPr lang="en-US" dirty="0" smtClean="0"/>
                        <a:t> </a:t>
                      </a:r>
                      <a:r>
                        <a:rPr lang="en-US" dirty="0" err="1" smtClean="0"/>
                        <a:t>iPad</a:t>
                      </a:r>
                      <a:r>
                        <a:rPr lang="en-US" dirty="0" smtClean="0"/>
                        <a:t> academic</a:t>
                      </a:r>
                      <a:r>
                        <a:rPr lang="en-US" baseline="0" dirty="0" smtClean="0"/>
                        <a:t> games</a:t>
                      </a:r>
                      <a:endParaRPr lang="en-US" dirty="0"/>
                    </a:p>
                  </a:txBody>
                  <a:tcPr/>
                </a:tc>
              </a:tr>
              <a:tr h="640584">
                <a:tc>
                  <a:txBody>
                    <a:bodyPr/>
                    <a:lstStyle/>
                    <a:p>
                      <a:r>
                        <a:rPr lang="en-US" b="1" dirty="0" smtClean="0"/>
                        <a:t> Example: </a:t>
                      </a:r>
                      <a:r>
                        <a:rPr lang="en-US" dirty="0" smtClean="0"/>
                        <a:t>Repeated Reading</a:t>
                      </a:r>
                      <a:endParaRPr lang="en-US" dirty="0"/>
                    </a:p>
                  </a:txBody>
                  <a:tcPr/>
                </a:tc>
                <a:tc>
                  <a:txBody>
                    <a:bodyPr/>
                    <a:lstStyle/>
                    <a:p>
                      <a:r>
                        <a:rPr lang="en-US" b="1" dirty="0" smtClean="0"/>
                        <a:t>Example:</a:t>
                      </a:r>
                      <a:r>
                        <a:rPr lang="en-US" dirty="0" smtClean="0"/>
                        <a:t> Preferential seating</a:t>
                      </a:r>
                      <a:endParaRPr lang="en-US" dirty="0"/>
                    </a:p>
                  </a:txBody>
                  <a:tcPr/>
                </a:tc>
              </a:tr>
            </a:tbl>
          </a:graphicData>
        </a:graphic>
      </p:graphicFrame>
    </p:spTree>
    <p:extLst>
      <p:ext uri="{BB962C8B-B14F-4D97-AF65-F5344CB8AC3E}">
        <p14:creationId xmlns:p14="http://schemas.microsoft.com/office/powerpoint/2010/main" val="19484256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t>
            </a:r>
            <a:r>
              <a:rPr lang="en-US" dirty="0"/>
              <a:t>t</a:t>
            </a:r>
            <a:r>
              <a:rPr lang="en-US" dirty="0" smtClean="0"/>
              <a:t>he Correct Targeted Intervention</a:t>
            </a:r>
            <a:endParaRPr lang="en-US" dirty="0"/>
          </a:p>
        </p:txBody>
      </p:sp>
      <p:pic>
        <p:nvPicPr>
          <p:cNvPr id="5" name="Picture 4" descr="How-to-Draw-Detective-Sherlock-Holmes-Coloring-Page.jpg"/>
          <p:cNvPicPr>
            <a:picLocks noChangeAspect="1"/>
          </p:cNvPicPr>
          <p:nvPr/>
        </p:nvPicPr>
        <p:blipFill rotWithShape="1">
          <a:blip r:embed="rId3">
            <a:extLst>
              <a:ext uri="{28A0092B-C50C-407E-A947-70E740481C1C}">
                <a14:useLocalDpi xmlns:a14="http://schemas.microsoft.com/office/drawing/2010/main" val="0"/>
              </a:ext>
            </a:extLst>
          </a:blip>
          <a:srcRect r="7063"/>
          <a:stretch/>
        </p:blipFill>
        <p:spPr>
          <a:xfrm>
            <a:off x="5802086" y="3082291"/>
            <a:ext cx="3341914" cy="3775709"/>
          </a:xfrm>
          <a:prstGeom prst="rect">
            <a:avLst/>
          </a:prstGeom>
        </p:spPr>
      </p:pic>
      <p:sp>
        <p:nvSpPr>
          <p:cNvPr id="3" name="Content Placeholder 2"/>
          <p:cNvSpPr>
            <a:spLocks noGrp="1"/>
          </p:cNvSpPr>
          <p:nvPr>
            <p:ph idx="1"/>
          </p:nvPr>
        </p:nvSpPr>
        <p:spPr/>
        <p:txBody>
          <a:bodyPr>
            <a:normAutofit fontScale="77500" lnSpcReduction="20000"/>
          </a:bodyPr>
          <a:lstStyle/>
          <a:p>
            <a:r>
              <a:rPr lang="en-US" dirty="0" smtClean="0"/>
              <a:t>Where do the data indicate that the student is functioning in the area of concern?</a:t>
            </a:r>
          </a:p>
          <a:p>
            <a:endParaRPr lang="en-US" dirty="0"/>
          </a:p>
          <a:p>
            <a:r>
              <a:rPr lang="en-US" dirty="0" smtClean="0"/>
              <a:t>What is the next logical academic skill that the student needs to be successful in the identified                               area of deficit?</a:t>
            </a:r>
          </a:p>
          <a:p>
            <a:endParaRPr lang="en-US" dirty="0"/>
          </a:p>
          <a:p>
            <a:r>
              <a:rPr lang="en-US" dirty="0" smtClean="0"/>
              <a:t>What evidence based interventions                                       focus on this targeted skill?</a:t>
            </a:r>
          </a:p>
          <a:p>
            <a:endParaRPr lang="en-US" dirty="0"/>
          </a:p>
          <a:p>
            <a:r>
              <a:rPr lang="en-US" dirty="0" smtClean="0"/>
              <a:t>How will you measure the student’s                                progress in the targeted area over time?</a:t>
            </a:r>
          </a:p>
          <a:p>
            <a:endParaRPr lang="en-US" dirty="0"/>
          </a:p>
          <a:p>
            <a:endParaRPr lang="en-US" dirty="0"/>
          </a:p>
        </p:txBody>
      </p:sp>
    </p:spTree>
    <p:extLst>
      <p:ext uri="{BB962C8B-B14F-4D97-AF65-F5344CB8AC3E}">
        <p14:creationId xmlns:p14="http://schemas.microsoft.com/office/powerpoint/2010/main" val="1468203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Intervention Resources</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Places to start:</a:t>
            </a:r>
          </a:p>
          <a:p>
            <a:endParaRPr lang="en-US" dirty="0" smtClean="0"/>
          </a:p>
          <a:p>
            <a:r>
              <a:rPr lang="en-US" dirty="0" smtClean="0"/>
              <a:t>Training </a:t>
            </a:r>
            <a:r>
              <a:rPr lang="en-US" dirty="0">
                <a:solidFill>
                  <a:srgbClr val="000000"/>
                </a:solidFill>
              </a:rPr>
              <a:t>in a Bag</a:t>
            </a:r>
          </a:p>
          <a:p>
            <a:pPr lvl="1"/>
            <a:r>
              <a:rPr lang="en-US" dirty="0">
                <a:solidFill>
                  <a:srgbClr val="000000"/>
                </a:solidFill>
                <a:hlinkClick r:id="rId3"/>
              </a:rPr>
              <a:t>http://specialed.jordandistrict.org/staff/training</a:t>
            </a:r>
            <a:r>
              <a:rPr lang="en-US" dirty="0" smtClean="0">
                <a:solidFill>
                  <a:srgbClr val="000000"/>
                </a:solidFill>
                <a:hlinkClick r:id="rId3"/>
              </a:rPr>
              <a:t>/</a:t>
            </a:r>
            <a:endParaRPr lang="en-US" dirty="0" smtClean="0">
              <a:solidFill>
                <a:srgbClr val="000000"/>
              </a:solidFill>
            </a:endParaRPr>
          </a:p>
          <a:p>
            <a:pPr lvl="1"/>
            <a:endParaRPr lang="en-US" dirty="0">
              <a:solidFill>
                <a:srgbClr val="000000"/>
              </a:solidFill>
            </a:endParaRPr>
          </a:p>
          <a:p>
            <a:r>
              <a:rPr lang="en-US" dirty="0" smtClean="0">
                <a:solidFill>
                  <a:srgbClr val="000000"/>
                </a:solidFill>
              </a:rPr>
              <a:t>Intervention Central</a:t>
            </a:r>
          </a:p>
          <a:p>
            <a:pPr lvl="1"/>
            <a:r>
              <a:rPr lang="en-US" dirty="0">
                <a:solidFill>
                  <a:srgbClr val="000000"/>
                </a:solidFill>
                <a:hlinkClick r:id="rId4"/>
              </a:rPr>
              <a:t>http://www.interventioncentral.org</a:t>
            </a:r>
            <a:r>
              <a:rPr lang="en-US" dirty="0" smtClean="0">
                <a:solidFill>
                  <a:srgbClr val="000000"/>
                </a:solidFill>
                <a:hlinkClick r:id="rId4"/>
              </a:rPr>
              <a:t>/</a:t>
            </a:r>
            <a:endParaRPr lang="en-US" dirty="0" smtClean="0">
              <a:solidFill>
                <a:srgbClr val="000000"/>
              </a:solidFill>
            </a:endParaRPr>
          </a:p>
          <a:p>
            <a:pPr lvl="1"/>
            <a:endParaRPr lang="en-US" dirty="0" smtClean="0">
              <a:solidFill>
                <a:srgbClr val="000000"/>
              </a:solidFill>
            </a:endParaRPr>
          </a:p>
          <a:p>
            <a:r>
              <a:rPr lang="en-US" dirty="0" smtClean="0">
                <a:solidFill>
                  <a:srgbClr val="000000"/>
                </a:solidFill>
              </a:rPr>
              <a:t>Curriculum Website</a:t>
            </a:r>
          </a:p>
          <a:p>
            <a:pPr lvl="1"/>
            <a:r>
              <a:rPr lang="en-US" dirty="0" smtClean="0">
                <a:solidFill>
                  <a:srgbClr val="000000"/>
                </a:solidFill>
                <a:hlinkClick r:id="rId5"/>
              </a:rPr>
              <a:t>http</a:t>
            </a:r>
            <a:r>
              <a:rPr lang="en-US" dirty="0">
                <a:solidFill>
                  <a:srgbClr val="000000"/>
                </a:solidFill>
                <a:hlinkClick r:id="rId5"/>
              </a:rPr>
              <a:t>://</a:t>
            </a:r>
            <a:r>
              <a:rPr lang="en-US" dirty="0" err="1">
                <a:solidFill>
                  <a:srgbClr val="000000"/>
                </a:solidFill>
                <a:hlinkClick r:id="rId5"/>
              </a:rPr>
              <a:t>jordandistrict.org</a:t>
            </a:r>
            <a:r>
              <a:rPr lang="en-US" dirty="0">
                <a:solidFill>
                  <a:srgbClr val="000000"/>
                </a:solidFill>
                <a:hlinkClick r:id="rId5"/>
              </a:rPr>
              <a:t>/departments/curriculum/</a:t>
            </a:r>
            <a:endParaRPr lang="en-US" dirty="0" smtClean="0">
              <a:solidFill>
                <a:srgbClr val="000000"/>
              </a:solidFill>
            </a:endParaRPr>
          </a:p>
          <a:p>
            <a:endParaRPr lang="en-US" dirty="0">
              <a:solidFill>
                <a:srgbClr val="FF0000"/>
              </a:solidFill>
            </a:endParaRPr>
          </a:p>
          <a:p>
            <a:endParaRPr lang="en-US" dirty="0">
              <a:solidFill>
                <a:srgbClr val="FF0000"/>
              </a:solidFill>
            </a:endParaRPr>
          </a:p>
          <a:p>
            <a:endParaRPr lang="en-US" dirty="0" smtClean="0">
              <a:solidFill>
                <a:srgbClr val="FF0000"/>
              </a:solidFill>
            </a:endParaRPr>
          </a:p>
          <a:p>
            <a:endParaRPr lang="en-US" dirty="0"/>
          </a:p>
        </p:txBody>
      </p:sp>
    </p:spTree>
    <p:extLst>
      <p:ext uri="{BB962C8B-B14F-4D97-AF65-F5344CB8AC3E}">
        <p14:creationId xmlns:p14="http://schemas.microsoft.com/office/powerpoint/2010/main" val="39487880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Tool 4: Progress Monitoring and Data 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tools are available for progress monitoring and decision making in the schools?</a:t>
            </a:r>
          </a:p>
          <a:p>
            <a:endParaRPr lang="en-US" dirty="0"/>
          </a:p>
          <a:p>
            <a:r>
              <a:rPr lang="en-US" dirty="0" smtClean="0"/>
              <a:t>How do you determine if a student is making progress?</a:t>
            </a:r>
          </a:p>
          <a:p>
            <a:endParaRPr lang="en-US" dirty="0" smtClean="0"/>
          </a:p>
          <a:p>
            <a:r>
              <a:rPr lang="en-US" dirty="0" smtClean="0">
                <a:solidFill>
                  <a:srgbClr val="008000"/>
                </a:solidFill>
              </a:rPr>
              <a:t>Up = Good</a:t>
            </a:r>
          </a:p>
          <a:p>
            <a:r>
              <a:rPr lang="en-US" dirty="0" smtClean="0">
                <a:solidFill>
                  <a:schemeClr val="accent6"/>
                </a:solidFill>
              </a:rPr>
              <a:t>Flat = Bad</a:t>
            </a:r>
          </a:p>
          <a:p>
            <a:r>
              <a:rPr lang="en-US" dirty="0" smtClean="0">
                <a:solidFill>
                  <a:srgbClr val="FF0000"/>
                </a:solidFill>
              </a:rPr>
              <a:t>Down = Stop</a:t>
            </a:r>
          </a:p>
          <a:p>
            <a:endParaRPr lang="en-US" dirty="0"/>
          </a:p>
          <a:p>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197" y="4015326"/>
            <a:ext cx="3492500" cy="2324100"/>
          </a:xfrm>
          <a:prstGeom prst="rect">
            <a:avLst/>
          </a:prstGeom>
        </p:spPr>
      </p:pic>
    </p:spTree>
    <p:extLst>
      <p:ext uri="{BB962C8B-B14F-4D97-AF65-F5344CB8AC3E}">
        <p14:creationId xmlns:p14="http://schemas.microsoft.com/office/powerpoint/2010/main" val="42513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flipH="1" flipV="1">
            <a:off x="2257424" y="771526"/>
            <a:ext cx="4429125" cy="5600700"/>
          </a:xfrm>
        </p:spPr>
      </p:pic>
    </p:spTree>
    <p:extLst>
      <p:ext uri="{BB962C8B-B14F-4D97-AF65-F5344CB8AC3E}">
        <p14:creationId xmlns:p14="http://schemas.microsoft.com/office/powerpoint/2010/main" val="7557788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fontScale="70000" lnSpcReduction="20000"/>
          </a:bodyPr>
          <a:lstStyle/>
          <a:p>
            <a:pPr marL="0" indent="0">
              <a:buNone/>
            </a:pPr>
            <a:r>
              <a:rPr lang="en-US" b="1" dirty="0" smtClean="0"/>
              <a:t>1.</a:t>
            </a:r>
            <a:r>
              <a:rPr lang="en-US" dirty="0" smtClean="0"/>
              <a:t> Identify intervention</a:t>
            </a:r>
          </a:p>
          <a:p>
            <a:pPr marL="0" indent="0">
              <a:buNone/>
            </a:pPr>
            <a:endParaRPr lang="en-US" dirty="0" smtClean="0"/>
          </a:p>
          <a:p>
            <a:pPr marL="0" indent="0">
              <a:buNone/>
            </a:pPr>
            <a:r>
              <a:rPr lang="en-US" b="1" dirty="0" smtClean="0"/>
              <a:t>2.</a:t>
            </a:r>
            <a:r>
              <a:rPr lang="en-US" dirty="0" smtClean="0"/>
              <a:t> Identify the specific</a:t>
            </a:r>
          </a:p>
          <a:p>
            <a:pPr marL="0" indent="0">
              <a:buNone/>
            </a:pPr>
            <a:r>
              <a:rPr lang="en-US" dirty="0" smtClean="0"/>
              <a:t> target skill to measure</a:t>
            </a:r>
          </a:p>
          <a:p>
            <a:pPr marL="0" indent="0">
              <a:buNone/>
            </a:pPr>
            <a:endParaRPr lang="en-US" dirty="0"/>
          </a:p>
          <a:p>
            <a:pPr marL="0" indent="0">
              <a:buNone/>
            </a:pPr>
            <a:r>
              <a:rPr lang="en-US" b="1" dirty="0" smtClean="0"/>
              <a:t>3.</a:t>
            </a:r>
            <a:r>
              <a:rPr lang="en-US" dirty="0" smtClean="0"/>
              <a:t> Track data consistently </a:t>
            </a:r>
          </a:p>
          <a:p>
            <a:pPr marL="0" indent="0">
              <a:buNone/>
            </a:pPr>
            <a:r>
              <a:rPr lang="en-US" dirty="0" smtClean="0"/>
              <a:t>over time</a:t>
            </a:r>
          </a:p>
          <a:p>
            <a:pPr marL="0" indent="0">
              <a:buNone/>
            </a:pPr>
            <a:endParaRPr lang="en-US" dirty="0"/>
          </a:p>
          <a:p>
            <a:pPr marL="0" indent="0">
              <a:buNone/>
            </a:pPr>
            <a:r>
              <a:rPr lang="en-US" b="1" dirty="0" smtClean="0"/>
              <a:t>4.</a:t>
            </a:r>
            <a:r>
              <a:rPr lang="en-US" dirty="0" smtClean="0"/>
              <a:t> If no progress, make </a:t>
            </a:r>
          </a:p>
          <a:p>
            <a:pPr marL="0" indent="0">
              <a:buNone/>
            </a:pPr>
            <a:r>
              <a:rPr lang="en-US" dirty="0" smtClean="0"/>
              <a:t>modifications to the </a:t>
            </a:r>
          </a:p>
          <a:p>
            <a:pPr marL="0" indent="0">
              <a:buNone/>
            </a:pPr>
            <a:r>
              <a:rPr lang="en-US" dirty="0" smtClean="0"/>
              <a:t>intervention: </a:t>
            </a:r>
          </a:p>
          <a:p>
            <a:pPr marL="0" indent="0">
              <a:buNone/>
            </a:pPr>
            <a:r>
              <a:rPr lang="en-US" dirty="0" smtClean="0"/>
              <a:t>	Time </a:t>
            </a:r>
          </a:p>
          <a:p>
            <a:pPr marL="0" indent="0">
              <a:buNone/>
            </a:pPr>
            <a:r>
              <a:rPr lang="en-US" dirty="0" smtClean="0"/>
              <a:t>	Target Skill </a:t>
            </a:r>
          </a:p>
          <a:p>
            <a:pPr marL="0" indent="0">
              <a:buNone/>
            </a:pPr>
            <a:r>
              <a:rPr lang="en-US" dirty="0" smtClean="0"/>
              <a:t>	Different Intervention</a:t>
            </a:r>
          </a:p>
          <a:p>
            <a:pPr marL="0" indent="0">
              <a:buNone/>
            </a:pPr>
            <a:endParaRPr lang="en-US" dirty="0"/>
          </a:p>
          <a:p>
            <a:pPr marL="0" indent="0">
              <a:buNone/>
            </a:pPr>
            <a:r>
              <a:rPr lang="en-US" b="1" dirty="0" smtClean="0"/>
              <a:t>5.</a:t>
            </a:r>
            <a:r>
              <a:rPr lang="en-US" dirty="0" smtClean="0"/>
              <a:t> Interpret the data</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657599" y="274638"/>
            <a:ext cx="5229225" cy="6323216"/>
          </a:xfrm>
          <a:prstGeom prst="rect">
            <a:avLst/>
          </a:prstGeom>
        </p:spPr>
      </p:pic>
    </p:spTree>
    <p:extLst>
      <p:ext uri="{BB962C8B-B14F-4D97-AF65-F5344CB8AC3E}">
        <p14:creationId xmlns:p14="http://schemas.microsoft.com/office/powerpoint/2010/main" val="17051564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Possible decisions:</a:t>
            </a:r>
          </a:p>
          <a:p>
            <a:pPr marL="0" indent="0">
              <a:buNone/>
            </a:pPr>
            <a:endParaRPr lang="en-US" dirty="0"/>
          </a:p>
          <a:p>
            <a:r>
              <a:rPr lang="en-US" dirty="0"/>
              <a:t>E</a:t>
            </a:r>
            <a:r>
              <a:rPr lang="en-US" dirty="0" smtClean="0"/>
              <a:t>valuation for special education services</a:t>
            </a:r>
          </a:p>
          <a:p>
            <a:r>
              <a:rPr lang="en-US" dirty="0" smtClean="0"/>
              <a:t>504 consideration and evaluation</a:t>
            </a:r>
          </a:p>
          <a:p>
            <a:r>
              <a:rPr lang="en-US" dirty="0" smtClean="0"/>
              <a:t>Additional interventions needed</a:t>
            </a:r>
          </a:p>
          <a:p>
            <a:r>
              <a:rPr lang="en-US" dirty="0" smtClean="0"/>
              <a:t>Progress is being made, continue with interventions</a:t>
            </a:r>
          </a:p>
          <a:p>
            <a:r>
              <a:rPr lang="en-US" dirty="0" smtClean="0"/>
              <a:t>No further action is needed </a:t>
            </a:r>
          </a:p>
          <a:p>
            <a:endParaRPr lang="en-US" dirty="0" smtClean="0"/>
          </a:p>
          <a:p>
            <a:pPr marL="0" indent="0">
              <a:buNone/>
            </a:pPr>
            <a:r>
              <a:rPr lang="en-US" dirty="0" smtClean="0"/>
              <a:t>Who is the decision-making team?</a:t>
            </a:r>
          </a:p>
          <a:p>
            <a:pPr marL="0" indent="0" algn="ctr">
              <a:buNone/>
            </a:pPr>
            <a:r>
              <a:rPr lang="en-US" sz="5200" b="1" u="sng" dirty="0" smtClean="0">
                <a:solidFill>
                  <a:srgbClr val="E41AA0"/>
                </a:solidFill>
              </a:rPr>
              <a:t>PLCs</a:t>
            </a:r>
            <a:endParaRPr lang="en-US" sz="5200" b="1" u="sng" dirty="0">
              <a:solidFill>
                <a:srgbClr val="E41AA0"/>
              </a:solidFill>
            </a:endParaRPr>
          </a:p>
        </p:txBody>
      </p:sp>
    </p:spTree>
    <p:extLst>
      <p:ext uri="{BB962C8B-B14F-4D97-AF65-F5344CB8AC3E}">
        <p14:creationId xmlns:p14="http://schemas.microsoft.com/office/powerpoint/2010/main" val="333731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856" y="1291820"/>
            <a:ext cx="2921000" cy="2781300"/>
          </a:xfrm>
          <a:prstGeom prst="rect">
            <a:avLst/>
          </a:prstGeom>
        </p:spPr>
      </p:pic>
      <p:sp>
        <p:nvSpPr>
          <p:cNvPr id="2" name="Title 1"/>
          <p:cNvSpPr>
            <a:spLocks noGrp="1"/>
          </p:cNvSpPr>
          <p:nvPr>
            <p:ph type="title"/>
          </p:nvPr>
        </p:nvSpPr>
        <p:spPr/>
        <p:txBody>
          <a:bodyPr/>
          <a:lstStyle/>
          <a:p>
            <a:r>
              <a:rPr lang="en-US" b="1" dirty="0" smtClean="0"/>
              <a:t>Pulling it all together</a:t>
            </a:r>
            <a:endParaRPr lang="en-US" b="1" dirty="0"/>
          </a:p>
        </p:txBody>
      </p:sp>
      <p:pic>
        <p:nvPicPr>
          <p:cNvPr id="6" name="Content Placeholder 5" descr="images.jpg"/>
          <p:cNvPicPr>
            <a:picLocks noGrp="1" noChangeAspect="1"/>
          </p:cNvPicPr>
          <p:nvPr>
            <p:ph idx="1"/>
          </p:nvPr>
        </p:nvPicPr>
        <p:blipFill>
          <a:blip r:embed="rId4">
            <a:extLst>
              <a:ext uri="{28A0092B-C50C-407E-A947-70E740481C1C}">
                <a14:useLocalDpi xmlns:a14="http://schemas.microsoft.com/office/drawing/2010/main" val="0"/>
              </a:ext>
            </a:extLst>
          </a:blip>
          <a:srcRect l="-40915" r="-40915"/>
          <a:stretch>
            <a:fillRect/>
          </a:stretch>
        </p:blipFill>
        <p:spPr>
          <a:xfrm>
            <a:off x="286791" y="1417638"/>
            <a:ext cx="5161736" cy="2838756"/>
          </a:xfrm>
          <a:prstGeom prst="rect">
            <a:avLst/>
          </a:prstGeom>
        </p:spPr>
      </p:pic>
      <p:pic>
        <p:nvPicPr>
          <p:cNvPr id="9" name="Picture 8"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856" y="4073120"/>
            <a:ext cx="2784880" cy="2784880"/>
          </a:xfrm>
          <a:prstGeom prst="rect">
            <a:avLst/>
          </a:prstGeom>
        </p:spPr>
      </p:pic>
      <p:pic>
        <p:nvPicPr>
          <p:cNvPr id="10" name="Picture 9"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953" y="4097387"/>
            <a:ext cx="3492500" cy="2324100"/>
          </a:xfrm>
          <a:prstGeom prst="rect">
            <a:avLst/>
          </a:prstGeom>
        </p:spPr>
      </p:pic>
    </p:spTree>
    <p:extLst>
      <p:ext uri="{BB962C8B-B14F-4D97-AF65-F5344CB8AC3E}">
        <p14:creationId xmlns:p14="http://schemas.microsoft.com/office/powerpoint/2010/main" val="15838462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a:t>
            </a:r>
            <a:endParaRPr lang="en-US" dirty="0"/>
          </a:p>
        </p:txBody>
      </p:sp>
      <p:sp>
        <p:nvSpPr>
          <p:cNvPr id="3" name="Content Placeholder 2"/>
          <p:cNvSpPr>
            <a:spLocks noGrp="1"/>
          </p:cNvSpPr>
          <p:nvPr>
            <p:ph idx="1"/>
          </p:nvPr>
        </p:nvSpPr>
        <p:spPr>
          <a:xfrm>
            <a:off x="457200" y="1265018"/>
            <a:ext cx="8229600" cy="4525963"/>
          </a:xfrm>
        </p:spPr>
        <p:txBody>
          <a:bodyPr>
            <a:normAutofit fontScale="85000" lnSpcReduction="20000"/>
          </a:bodyPr>
          <a:lstStyle/>
          <a:p>
            <a:endParaRPr lang="en-US" dirty="0"/>
          </a:p>
          <a:p>
            <a:r>
              <a:rPr lang="en-US" dirty="0" smtClean="0"/>
              <a:t>All of the </a:t>
            </a:r>
            <a:r>
              <a:rPr lang="en-US" b="1" dirty="0" smtClean="0"/>
              <a:t>data</a:t>
            </a:r>
            <a:r>
              <a:rPr lang="en-US" dirty="0" smtClean="0"/>
              <a:t>, the </a:t>
            </a:r>
            <a:r>
              <a:rPr lang="en-US" b="1" dirty="0" smtClean="0"/>
              <a:t>intervention</a:t>
            </a:r>
            <a:r>
              <a:rPr lang="en-US" dirty="0" smtClean="0"/>
              <a:t>, the </a:t>
            </a:r>
            <a:r>
              <a:rPr lang="en-US" b="1" dirty="0" smtClean="0"/>
              <a:t>analysis</a:t>
            </a:r>
            <a:r>
              <a:rPr lang="en-US" dirty="0" smtClean="0"/>
              <a:t> and the </a:t>
            </a:r>
            <a:r>
              <a:rPr lang="en-US" b="1" dirty="0" smtClean="0"/>
              <a:t>decision making </a:t>
            </a:r>
            <a:r>
              <a:rPr lang="en-US" dirty="0" smtClean="0"/>
              <a:t> occur in the </a:t>
            </a:r>
            <a:r>
              <a:rPr lang="en-US" b="1" dirty="0" smtClean="0"/>
              <a:t>general education </a:t>
            </a:r>
            <a:r>
              <a:rPr lang="en-US" dirty="0" smtClean="0"/>
              <a:t>classroom.</a:t>
            </a:r>
          </a:p>
          <a:p>
            <a:endParaRPr lang="en-US" dirty="0"/>
          </a:p>
          <a:p>
            <a:r>
              <a:rPr lang="en-US" dirty="0"/>
              <a:t>S</a:t>
            </a:r>
            <a:r>
              <a:rPr lang="en-US" dirty="0" smtClean="0"/>
              <a:t>pecial educators obtain the data from general education teachers.</a:t>
            </a:r>
          </a:p>
          <a:p>
            <a:endParaRPr lang="en-US" dirty="0"/>
          </a:p>
          <a:p>
            <a:r>
              <a:rPr lang="en-US" dirty="0" smtClean="0"/>
              <a:t>Special educators </a:t>
            </a:r>
            <a:r>
              <a:rPr lang="en-US" b="1" dirty="0" smtClean="0"/>
              <a:t>collaborate</a:t>
            </a:r>
            <a:r>
              <a:rPr lang="en-US" dirty="0" smtClean="0"/>
              <a:t> with general education teachers about the appropriate level of services for students.</a:t>
            </a:r>
            <a:endParaRPr lang="en-US" dirty="0"/>
          </a:p>
        </p:txBody>
      </p:sp>
    </p:spTree>
    <p:extLst>
      <p:ext uri="{BB962C8B-B14F-4D97-AF65-F5344CB8AC3E}">
        <p14:creationId xmlns:p14="http://schemas.microsoft.com/office/powerpoint/2010/main" val="38560345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RTI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RTI is part of an MTSS approach for </a:t>
            </a:r>
            <a:r>
              <a:rPr lang="en-US" b="1" dirty="0" smtClean="0"/>
              <a:t>identification and support</a:t>
            </a:r>
            <a:r>
              <a:rPr lang="en-US" dirty="0" smtClean="0"/>
              <a:t> of students with learning and behavioral needs</a:t>
            </a:r>
          </a:p>
          <a:p>
            <a:endParaRPr lang="en-US" dirty="0"/>
          </a:p>
          <a:p>
            <a:r>
              <a:rPr lang="en-US" dirty="0" smtClean="0"/>
              <a:t>The interventions are </a:t>
            </a:r>
            <a:r>
              <a:rPr lang="en-US" b="1" dirty="0" smtClean="0"/>
              <a:t>implemented using gradually increased levels</a:t>
            </a:r>
            <a:r>
              <a:rPr lang="en-US" dirty="0" smtClean="0"/>
              <a:t> of intensity matched to the students needs</a:t>
            </a:r>
          </a:p>
          <a:p>
            <a:endParaRPr lang="en-US" dirty="0"/>
          </a:p>
          <a:p>
            <a:r>
              <a:rPr lang="en-US" b="1" dirty="0" smtClean="0"/>
              <a:t>On-going progress monitoring </a:t>
            </a:r>
            <a:r>
              <a:rPr lang="en-US" dirty="0" smtClean="0"/>
              <a:t>measures the student’s response to intervention and </a:t>
            </a:r>
            <a:r>
              <a:rPr lang="en-US" b="1" dirty="0" smtClean="0"/>
              <a:t>helps determine </a:t>
            </a:r>
            <a:r>
              <a:rPr lang="en-US" dirty="0" smtClean="0"/>
              <a:t>if the interventions are appropriate or if more intensive support is needed. </a:t>
            </a:r>
            <a:endParaRPr lang="en-US" dirty="0"/>
          </a:p>
        </p:txBody>
      </p:sp>
    </p:spTree>
    <p:extLst>
      <p:ext uri="{BB962C8B-B14F-4D97-AF65-F5344CB8AC3E}">
        <p14:creationId xmlns:p14="http://schemas.microsoft.com/office/powerpoint/2010/main" val="2366792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Education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What is Special Education? </a:t>
            </a:r>
          </a:p>
          <a:p>
            <a:endParaRPr lang="en-US" dirty="0"/>
          </a:p>
          <a:p>
            <a:r>
              <a:rPr lang="en-US" dirty="0" smtClean="0"/>
              <a:t>A set of services and supports tailored to meet the needs of individual students with a disability so that they can progress in the general education curriculum</a:t>
            </a:r>
          </a:p>
          <a:p>
            <a:endParaRPr lang="en-US" dirty="0" smtClean="0"/>
          </a:p>
          <a:p>
            <a:pPr marL="0" indent="0">
              <a:buNone/>
            </a:pPr>
            <a:r>
              <a:rPr lang="en-US" dirty="0" smtClean="0"/>
              <a:t>It requires: </a:t>
            </a:r>
          </a:p>
          <a:p>
            <a:r>
              <a:rPr lang="en-US" dirty="0"/>
              <a:t>E</a:t>
            </a:r>
            <a:r>
              <a:rPr lang="en-US" dirty="0" smtClean="0"/>
              <a:t>ligibility &amp;</a:t>
            </a:r>
          </a:p>
          <a:p>
            <a:r>
              <a:rPr lang="en-US" dirty="0"/>
              <a:t>I</a:t>
            </a:r>
            <a:r>
              <a:rPr lang="en-US" dirty="0" smtClean="0"/>
              <a:t>mpacts the general education setting &amp;</a:t>
            </a:r>
          </a:p>
          <a:p>
            <a:r>
              <a:rPr lang="en-US" dirty="0" smtClean="0">
                <a:solidFill>
                  <a:srgbClr val="000000"/>
                </a:solidFill>
              </a:rPr>
              <a:t>Specially-</a:t>
            </a:r>
            <a:r>
              <a:rPr lang="en-US" dirty="0">
                <a:solidFill>
                  <a:srgbClr val="000000"/>
                </a:solidFill>
              </a:rPr>
              <a:t>d</a:t>
            </a:r>
            <a:r>
              <a:rPr lang="en-US" dirty="0" smtClean="0">
                <a:solidFill>
                  <a:srgbClr val="000000"/>
                </a:solidFill>
              </a:rPr>
              <a:t>esigned Instruction (SDI)</a:t>
            </a:r>
            <a:endParaRPr lang="en-US" dirty="0">
              <a:solidFill>
                <a:srgbClr val="000000"/>
              </a:solidFill>
            </a:endParaRP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06202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Education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What is Special Education? </a:t>
            </a:r>
          </a:p>
          <a:p>
            <a:endParaRPr lang="en-US" dirty="0"/>
          </a:p>
          <a:p>
            <a:r>
              <a:rPr lang="en-US" dirty="0" smtClean="0"/>
              <a:t>A set of services and supports tailored to meet the needs of individual students with a disability so that they can progress in the general education curriculum</a:t>
            </a:r>
          </a:p>
          <a:p>
            <a:endParaRPr lang="en-US" dirty="0" smtClean="0"/>
          </a:p>
          <a:p>
            <a:pPr marL="0" indent="0">
              <a:buNone/>
            </a:pPr>
            <a:r>
              <a:rPr lang="en-US" dirty="0" smtClean="0"/>
              <a:t>It requires: </a:t>
            </a:r>
          </a:p>
          <a:p>
            <a:r>
              <a:rPr lang="en-US" dirty="0"/>
              <a:t>E</a:t>
            </a:r>
            <a:r>
              <a:rPr lang="en-US" dirty="0" smtClean="0"/>
              <a:t>ligibility &amp;</a:t>
            </a:r>
          </a:p>
          <a:p>
            <a:r>
              <a:rPr lang="en-US" dirty="0"/>
              <a:t>I</a:t>
            </a:r>
            <a:r>
              <a:rPr lang="en-US" dirty="0" smtClean="0"/>
              <a:t>mpacts the general education setting &amp;</a:t>
            </a:r>
          </a:p>
          <a:p>
            <a:r>
              <a:rPr lang="en-US" dirty="0" smtClean="0">
                <a:solidFill>
                  <a:srgbClr val="000000"/>
                </a:solidFill>
              </a:rPr>
              <a:t>Specially-</a:t>
            </a:r>
            <a:r>
              <a:rPr lang="en-US" dirty="0">
                <a:solidFill>
                  <a:srgbClr val="000000"/>
                </a:solidFill>
              </a:rPr>
              <a:t>d</a:t>
            </a:r>
            <a:r>
              <a:rPr lang="en-US" dirty="0" smtClean="0">
                <a:solidFill>
                  <a:srgbClr val="000000"/>
                </a:solidFill>
              </a:rPr>
              <a:t>esigned Instruction (SDI)</a:t>
            </a:r>
            <a:endParaRPr lang="en-US" dirty="0">
              <a:solidFill>
                <a:srgbClr val="000000"/>
              </a:solidFill>
            </a:endParaRP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368937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Classifications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Autism</a:t>
            </a:r>
          </a:p>
          <a:p>
            <a:r>
              <a:rPr lang="en-US" dirty="0" err="1" smtClean="0"/>
              <a:t>Deafblindness</a:t>
            </a:r>
            <a:endParaRPr lang="en-US" dirty="0"/>
          </a:p>
          <a:p>
            <a:r>
              <a:rPr lang="en-US" dirty="0" smtClean="0"/>
              <a:t>Developmental Delay</a:t>
            </a:r>
          </a:p>
          <a:p>
            <a:r>
              <a:rPr lang="en-US" dirty="0" smtClean="0"/>
              <a:t>Emotional Disturbance</a:t>
            </a:r>
          </a:p>
          <a:p>
            <a:r>
              <a:rPr lang="en-US" dirty="0" smtClean="0"/>
              <a:t>Hearing Impairment/ Deafness</a:t>
            </a:r>
          </a:p>
          <a:p>
            <a:r>
              <a:rPr lang="en-US" dirty="0" smtClean="0"/>
              <a:t>Intellectual Disability</a:t>
            </a:r>
          </a:p>
          <a:p>
            <a:r>
              <a:rPr lang="en-US" dirty="0" smtClean="0"/>
              <a:t>Multiple Disabilities</a:t>
            </a:r>
          </a:p>
          <a:p>
            <a:r>
              <a:rPr lang="en-US" dirty="0" smtClean="0"/>
              <a:t>Orthopedic Impairment</a:t>
            </a:r>
            <a:endParaRPr lang="en-US" dirty="0"/>
          </a:p>
          <a:p>
            <a:r>
              <a:rPr lang="en-US" dirty="0"/>
              <a:t>Other Health </a:t>
            </a:r>
            <a:r>
              <a:rPr lang="en-US" dirty="0" smtClean="0"/>
              <a:t>Impaired</a:t>
            </a:r>
          </a:p>
          <a:p>
            <a:r>
              <a:rPr lang="en-US" dirty="0" smtClean="0"/>
              <a:t>Specific Learning Disabilities</a:t>
            </a:r>
          </a:p>
          <a:p>
            <a:r>
              <a:rPr lang="en-US" dirty="0" smtClean="0"/>
              <a:t>Speech/Language Impairment</a:t>
            </a:r>
          </a:p>
          <a:p>
            <a:r>
              <a:rPr lang="en-US" dirty="0" smtClean="0"/>
              <a:t>Traumatic Brain Injury</a:t>
            </a:r>
          </a:p>
          <a:p>
            <a:r>
              <a:rPr lang="en-US" dirty="0" smtClean="0"/>
              <a:t>Visual Impairment</a:t>
            </a:r>
          </a:p>
        </p:txBody>
      </p:sp>
      <p:pic>
        <p:nvPicPr>
          <p:cNvPr id="4" name="Picture 3" descr="specia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048" y="2999002"/>
            <a:ext cx="3674882" cy="2977516"/>
          </a:xfrm>
          <a:prstGeom prst="rect">
            <a:avLst/>
          </a:prstGeom>
        </p:spPr>
      </p:pic>
    </p:spTree>
    <p:extLst>
      <p:ext uri="{BB962C8B-B14F-4D97-AF65-F5344CB8AC3E}">
        <p14:creationId xmlns:p14="http://schemas.microsoft.com/office/powerpoint/2010/main" val="12729614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if a Student has a Disability</a:t>
            </a: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140" y="3922104"/>
            <a:ext cx="1959783" cy="2955738"/>
          </a:xfrm>
          <a:prstGeom prst="rect">
            <a:avLst/>
          </a:prstGeom>
        </p:spPr>
      </p:pic>
      <p:sp>
        <p:nvSpPr>
          <p:cNvPr id="3" name="Content Placeholder 2"/>
          <p:cNvSpPr>
            <a:spLocks noGrp="1"/>
          </p:cNvSpPr>
          <p:nvPr>
            <p:ph idx="1"/>
          </p:nvPr>
        </p:nvSpPr>
        <p:spPr>
          <a:xfrm>
            <a:off x="457200" y="1847177"/>
            <a:ext cx="8229600" cy="4525963"/>
          </a:xfrm>
        </p:spPr>
        <p:txBody>
          <a:bodyPr>
            <a:normAutofit fontScale="77500" lnSpcReduction="20000"/>
          </a:bodyPr>
          <a:lstStyle/>
          <a:p>
            <a:r>
              <a:rPr lang="en-US" dirty="0" smtClean="0"/>
              <a:t>The most common is SLD</a:t>
            </a:r>
          </a:p>
          <a:p>
            <a:endParaRPr lang="en-US" dirty="0"/>
          </a:p>
          <a:p>
            <a:r>
              <a:rPr lang="en-US" dirty="0"/>
              <a:t>Specific learning disorder is a </a:t>
            </a:r>
            <a:r>
              <a:rPr lang="en-US" dirty="0">
                <a:solidFill>
                  <a:srgbClr val="FF0000"/>
                </a:solidFill>
              </a:rPr>
              <a:t>neurodevelopmental disorder</a:t>
            </a:r>
            <a:r>
              <a:rPr lang="en-US" dirty="0"/>
              <a:t> with a biological </a:t>
            </a:r>
            <a:r>
              <a:rPr lang="en-US" dirty="0" smtClean="0"/>
              <a:t>origin which includes </a:t>
            </a:r>
            <a:r>
              <a:rPr lang="en-US" dirty="0"/>
              <a:t>an interaction of </a:t>
            </a:r>
            <a:r>
              <a:rPr lang="en-US" dirty="0">
                <a:solidFill>
                  <a:srgbClr val="FF0000"/>
                </a:solidFill>
              </a:rPr>
              <a:t>genetic, epigenetic, and environmental  factors</a:t>
            </a:r>
            <a:r>
              <a:rPr lang="en-US" dirty="0"/>
              <a:t>, which affect the brain’s ability to perceive or process verbal or nonverbal information efficiently and accurately</a:t>
            </a:r>
            <a:r>
              <a:rPr lang="en-US" dirty="0" smtClean="0"/>
              <a:t>.</a:t>
            </a:r>
          </a:p>
          <a:p>
            <a:endParaRPr lang="en-US" dirty="0" smtClean="0"/>
          </a:p>
          <a:p>
            <a:r>
              <a:rPr lang="en-US" dirty="0" smtClean="0"/>
              <a:t>Prevalence</a:t>
            </a:r>
          </a:p>
          <a:p>
            <a:pPr lvl="1"/>
            <a:r>
              <a:rPr lang="en-US" dirty="0" smtClean="0"/>
              <a:t>5</a:t>
            </a:r>
            <a:r>
              <a:rPr lang="en-US" dirty="0"/>
              <a:t>-15% of children</a:t>
            </a:r>
          </a:p>
          <a:p>
            <a:pPr lvl="1"/>
            <a:r>
              <a:rPr lang="en-US" dirty="0"/>
              <a:t>More common </a:t>
            </a:r>
            <a:r>
              <a:rPr lang="en-US" dirty="0" smtClean="0"/>
              <a:t>in males </a:t>
            </a:r>
            <a:r>
              <a:rPr lang="en-US" dirty="0"/>
              <a:t>than </a:t>
            </a:r>
            <a:r>
              <a:rPr lang="en-US" dirty="0" smtClean="0"/>
              <a:t>females</a:t>
            </a:r>
          </a:p>
          <a:p>
            <a:pPr lvl="1"/>
            <a:r>
              <a:rPr lang="en-US" dirty="0" smtClean="0"/>
              <a:t>50.1% of students in special education in Utah</a:t>
            </a:r>
            <a:endParaRPr lang="en-US" dirty="0"/>
          </a:p>
          <a:p>
            <a:endParaRPr lang="en-US" dirty="0"/>
          </a:p>
        </p:txBody>
      </p:sp>
    </p:spTree>
    <p:extLst>
      <p:ext uri="{BB962C8B-B14F-4D97-AF65-F5344CB8AC3E}">
        <p14:creationId xmlns:p14="http://schemas.microsoft.com/office/powerpoint/2010/main" val="3564527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Rules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smtClean="0"/>
              <a:t>The student does not achieve adequately in the areas of:</a:t>
            </a:r>
          </a:p>
          <a:p>
            <a:pPr lvl="1"/>
            <a:r>
              <a:rPr lang="en-US" dirty="0" smtClean="0"/>
              <a:t>Oral Expression</a:t>
            </a:r>
          </a:p>
          <a:p>
            <a:pPr lvl="1"/>
            <a:r>
              <a:rPr lang="en-US" dirty="0" smtClean="0"/>
              <a:t>Listening Comprehension</a:t>
            </a:r>
          </a:p>
          <a:p>
            <a:pPr lvl="1"/>
            <a:r>
              <a:rPr lang="en-US" dirty="0" smtClean="0"/>
              <a:t>Written Expression</a:t>
            </a:r>
          </a:p>
          <a:p>
            <a:pPr lvl="1"/>
            <a:r>
              <a:rPr lang="en-US" dirty="0" smtClean="0"/>
              <a:t>Basic Reading Skills</a:t>
            </a:r>
          </a:p>
          <a:p>
            <a:pPr lvl="1"/>
            <a:r>
              <a:rPr lang="en-US" dirty="0" smtClean="0"/>
              <a:t>Reading Fluency Skills</a:t>
            </a:r>
          </a:p>
          <a:p>
            <a:pPr lvl="1"/>
            <a:r>
              <a:rPr lang="en-US" dirty="0" smtClean="0"/>
              <a:t>Reading Comprehension</a:t>
            </a:r>
          </a:p>
          <a:p>
            <a:pPr lvl="1"/>
            <a:r>
              <a:rPr lang="en-US" dirty="0" smtClean="0"/>
              <a:t>Mathematics Calculation</a:t>
            </a:r>
          </a:p>
          <a:p>
            <a:pPr lvl="1"/>
            <a:r>
              <a:rPr lang="en-US" dirty="0" smtClean="0"/>
              <a:t>Mathematics Problems Solving</a:t>
            </a:r>
          </a:p>
          <a:p>
            <a:endParaRPr lang="en-US" dirty="0"/>
          </a:p>
          <a:p>
            <a:r>
              <a:rPr lang="en-US" b="1" u="sng" dirty="0" smtClean="0"/>
              <a:t>And</a:t>
            </a:r>
            <a:r>
              <a:rPr lang="en-US" dirty="0" smtClean="0"/>
              <a:t> the student does not make sufficient progress when using a process based on the students response to research based intervention</a:t>
            </a:r>
            <a:endParaRPr lang="en-US" dirty="0"/>
          </a:p>
        </p:txBody>
      </p:sp>
    </p:spTree>
    <p:extLst>
      <p:ext uri="{BB962C8B-B14F-4D97-AF65-F5344CB8AC3E}">
        <p14:creationId xmlns:p14="http://schemas.microsoft.com/office/powerpoint/2010/main" val="7967474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Psychoeducational</a:t>
            </a:r>
            <a:r>
              <a:rPr lang="en-US" dirty="0" smtClean="0"/>
              <a:t> Evaluation</a:t>
            </a:r>
            <a:endParaRPr lang="en-US" dirty="0"/>
          </a:p>
        </p:txBody>
      </p:sp>
      <p:sp>
        <p:nvSpPr>
          <p:cNvPr id="3" name="Content Placeholder 2"/>
          <p:cNvSpPr>
            <a:spLocks noGrp="1"/>
          </p:cNvSpPr>
          <p:nvPr>
            <p:ph idx="1"/>
          </p:nvPr>
        </p:nvSpPr>
        <p:spPr>
          <a:xfrm>
            <a:off x="457200" y="1600201"/>
            <a:ext cx="8229600" cy="3304041"/>
          </a:xfrm>
        </p:spPr>
        <p:txBody>
          <a:bodyPr>
            <a:normAutofit fontScale="92500"/>
          </a:bodyPr>
          <a:lstStyle/>
          <a:p>
            <a:r>
              <a:rPr lang="en-US" b="1" dirty="0" smtClean="0"/>
              <a:t>No single source </a:t>
            </a:r>
            <a:r>
              <a:rPr lang="en-US" dirty="0" smtClean="0"/>
              <a:t>data is sufficient for diagnosis or educational classification of  SLD. Rather, SLD is a </a:t>
            </a:r>
            <a:r>
              <a:rPr lang="en-US" b="1" dirty="0" smtClean="0"/>
              <a:t>synthesis</a:t>
            </a:r>
            <a:r>
              <a:rPr lang="en-US" dirty="0" smtClean="0"/>
              <a:t> of the individuals medical, developmental, educational and family history; impact of the disorder on academic functioning, and scores from individual standardized tests of academic achievement.</a:t>
            </a:r>
          </a:p>
          <a:p>
            <a:endParaRPr lang="en-US" dirty="0"/>
          </a:p>
          <a:p>
            <a:endParaRPr lang="en-US" dirty="0"/>
          </a:p>
        </p:txBody>
      </p:sp>
      <p:pic>
        <p:nvPicPr>
          <p:cNvPr id="4" name="Picture 3"/>
          <p:cNvPicPr>
            <a:picLocks noChangeAspect="1"/>
          </p:cNvPicPr>
          <p:nvPr/>
        </p:nvPicPr>
        <p:blipFill>
          <a:blip r:embed="rId3"/>
          <a:stretch>
            <a:fillRect/>
          </a:stretch>
        </p:blipFill>
        <p:spPr>
          <a:xfrm>
            <a:off x="907183" y="5121240"/>
            <a:ext cx="7321414" cy="2408981"/>
          </a:xfrm>
          <a:prstGeom prst="rect">
            <a:avLst/>
          </a:prstGeom>
        </p:spPr>
      </p:pic>
    </p:spTree>
    <p:extLst>
      <p:ext uri="{BB962C8B-B14F-4D97-AF65-F5344CB8AC3E}">
        <p14:creationId xmlns:p14="http://schemas.microsoft.com/office/powerpoint/2010/main" val="17690509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SLD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smtClean="0"/>
              <a:t>Background Considerations</a:t>
            </a:r>
          </a:p>
          <a:p>
            <a:endParaRPr lang="en-US" b="1" dirty="0"/>
          </a:p>
          <a:p>
            <a:r>
              <a:rPr lang="en-US" dirty="0" smtClean="0"/>
              <a:t>RTI Data</a:t>
            </a:r>
          </a:p>
          <a:p>
            <a:endParaRPr lang="en-US" dirty="0"/>
          </a:p>
          <a:p>
            <a:r>
              <a:rPr lang="en-US" dirty="0" smtClean="0"/>
              <a:t>Cognitive testing</a:t>
            </a:r>
          </a:p>
          <a:p>
            <a:endParaRPr lang="en-US" dirty="0"/>
          </a:p>
          <a:p>
            <a:r>
              <a:rPr lang="en-US" dirty="0" smtClean="0"/>
              <a:t>Achievement Testing</a:t>
            </a:r>
          </a:p>
          <a:p>
            <a:endParaRPr lang="en-US" dirty="0" smtClean="0"/>
          </a:p>
          <a:p>
            <a:r>
              <a:rPr lang="en-US" dirty="0" smtClean="0"/>
              <a:t>Discrepancy</a:t>
            </a:r>
          </a:p>
          <a:p>
            <a:endParaRPr lang="en-US" dirty="0"/>
          </a:p>
          <a:p>
            <a:r>
              <a:rPr lang="en-US" dirty="0" smtClean="0"/>
              <a:t>Observation</a:t>
            </a:r>
            <a:endParaRPr lang="en-US" dirty="0"/>
          </a:p>
        </p:txBody>
      </p:sp>
      <p:pic>
        <p:nvPicPr>
          <p:cNvPr id="5" name="Picture 4" descr="0008552900280_500X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618" y="2718399"/>
            <a:ext cx="3552003" cy="3552003"/>
          </a:xfrm>
          <a:prstGeom prst="rect">
            <a:avLst/>
          </a:prstGeom>
        </p:spPr>
      </p:pic>
    </p:spTree>
    <p:extLst>
      <p:ext uri="{BB962C8B-B14F-4D97-AF65-F5344CB8AC3E}">
        <p14:creationId xmlns:p14="http://schemas.microsoft.com/office/powerpoint/2010/main" val="33313695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Needs of all Students</a:t>
            </a:r>
            <a:endParaRPr lang="en-US" dirty="0"/>
          </a:p>
        </p:txBody>
      </p:sp>
      <p:pic>
        <p:nvPicPr>
          <p:cNvPr id="4" name="Content Placeholder 3"/>
          <p:cNvPicPr>
            <a:picLocks noGrp="1" noChangeAspect="1"/>
          </p:cNvPicPr>
          <p:nvPr>
            <p:ph idx="1"/>
          </p:nvPr>
        </p:nvPicPr>
        <p:blipFill rotWithShape="1">
          <a:blip r:embed="rId3"/>
          <a:srcRect l="-48640" r="-48640"/>
          <a:stretch/>
        </p:blipFill>
        <p:spPr>
          <a:xfrm>
            <a:off x="0" y="1807505"/>
            <a:ext cx="9183361" cy="5050495"/>
          </a:xfrm>
          <a:prstGeom prst="rect">
            <a:avLst/>
          </a:prstGeom>
        </p:spPr>
      </p:pic>
    </p:spTree>
    <p:extLst>
      <p:ext uri="{BB962C8B-B14F-4D97-AF65-F5344CB8AC3E}">
        <p14:creationId xmlns:p14="http://schemas.microsoft.com/office/powerpoint/2010/main" val="13786749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a:t>
            </a:r>
            <a:endParaRPr lang="en-US" dirty="0"/>
          </a:p>
        </p:txBody>
      </p:sp>
      <p:pic>
        <p:nvPicPr>
          <p:cNvPr id="5" name="Picture 4" descr="images.jpg"/>
          <p:cNvPicPr>
            <a:picLocks noChangeAspect="1"/>
          </p:cNvPicPr>
          <p:nvPr/>
        </p:nvPicPr>
        <p:blipFill rotWithShape="1">
          <a:blip r:embed="rId3">
            <a:extLst>
              <a:ext uri="{28A0092B-C50C-407E-A947-70E740481C1C}">
                <a14:useLocalDpi xmlns:a14="http://schemas.microsoft.com/office/drawing/2010/main" val="0"/>
              </a:ext>
            </a:extLst>
          </a:blip>
          <a:srcRect t="35459"/>
          <a:stretch/>
        </p:blipFill>
        <p:spPr>
          <a:xfrm>
            <a:off x="6464300" y="4717532"/>
            <a:ext cx="2679700" cy="1959024"/>
          </a:xfrm>
          <a:prstGeom prst="rect">
            <a:avLst/>
          </a:prstGeom>
        </p:spPr>
      </p:pic>
      <p:sp>
        <p:nvSpPr>
          <p:cNvPr id="3" name="Content Placeholder 2"/>
          <p:cNvSpPr>
            <a:spLocks noGrp="1"/>
          </p:cNvSpPr>
          <p:nvPr>
            <p:ph idx="1"/>
          </p:nvPr>
        </p:nvSpPr>
        <p:spPr/>
        <p:txBody>
          <a:bodyPr>
            <a:normAutofit/>
          </a:bodyPr>
          <a:lstStyle/>
          <a:p>
            <a:r>
              <a:rPr lang="en-US" dirty="0"/>
              <a:t>Use </a:t>
            </a:r>
            <a:r>
              <a:rPr lang="en-US" dirty="0" smtClean="0"/>
              <a:t>collaboration meeting </a:t>
            </a:r>
            <a:r>
              <a:rPr lang="en-US" dirty="0"/>
              <a:t>time to collaborate about specific student and student </a:t>
            </a:r>
            <a:r>
              <a:rPr lang="en-US" dirty="0" smtClean="0"/>
              <a:t>needs </a:t>
            </a:r>
          </a:p>
          <a:p>
            <a:pPr lvl="1"/>
            <a:r>
              <a:rPr lang="en-US" dirty="0" smtClean="0"/>
              <a:t>Schedule your time</a:t>
            </a:r>
            <a:br>
              <a:rPr lang="en-US" dirty="0" smtClean="0"/>
            </a:br>
            <a:endParaRPr lang="en-US" dirty="0" smtClean="0"/>
          </a:p>
          <a:p>
            <a:r>
              <a:rPr lang="en-US" dirty="0" smtClean="0"/>
              <a:t>Ensure that interventions for all students are appropriate and done with fidelity</a:t>
            </a:r>
          </a:p>
          <a:p>
            <a:pPr lvl="2"/>
            <a:r>
              <a:rPr lang="en-US" dirty="0" smtClean="0"/>
              <a:t>Identify appropriate interventions</a:t>
            </a:r>
          </a:p>
          <a:p>
            <a:pPr lvl="2"/>
            <a:r>
              <a:rPr lang="en-US" dirty="0" smtClean="0"/>
              <a:t>Identify data collection procedures</a:t>
            </a:r>
          </a:p>
          <a:p>
            <a:pPr lvl="2"/>
            <a:r>
              <a:rPr lang="en-US" dirty="0" smtClean="0"/>
              <a:t>Be a problem solver</a:t>
            </a:r>
          </a:p>
          <a:p>
            <a:pPr lvl="2"/>
            <a:endParaRPr lang="en-US" dirty="0"/>
          </a:p>
          <a:p>
            <a:endParaRPr lang="en-US" dirty="0"/>
          </a:p>
          <a:p>
            <a:endParaRPr lang="en-US" dirty="0"/>
          </a:p>
        </p:txBody>
      </p:sp>
    </p:spTree>
    <p:extLst>
      <p:ext uri="{BB962C8B-B14F-4D97-AF65-F5344CB8AC3E}">
        <p14:creationId xmlns:p14="http://schemas.microsoft.com/office/powerpoint/2010/main" val="11384752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a:xfrm>
            <a:off x="457200" y="1557338"/>
            <a:ext cx="7940675" cy="4237037"/>
          </a:xfrm>
        </p:spPr>
        <p:txBody>
          <a:bodyPr>
            <a:normAutofit fontScale="92500" lnSpcReduction="20000"/>
          </a:bodyPr>
          <a:lstStyle/>
          <a:p>
            <a:pPr marL="118872" indent="0">
              <a:spcBef>
                <a:spcPts val="0"/>
              </a:spcBef>
              <a:buNone/>
              <a:defRPr/>
            </a:pPr>
            <a:r>
              <a:rPr lang="en-US" dirty="0" smtClean="0"/>
              <a:t>The </a:t>
            </a:r>
            <a:r>
              <a:rPr lang="en-US" b="1" dirty="0"/>
              <a:t>teacher</a:t>
            </a:r>
            <a:r>
              <a:rPr lang="en-US" dirty="0"/>
              <a:t> who a student gets within a school </a:t>
            </a:r>
            <a:r>
              <a:rPr lang="en-US" b="1" dirty="0"/>
              <a:t>matters more </a:t>
            </a:r>
            <a:r>
              <a:rPr lang="en-US" dirty="0"/>
              <a:t>than which school the student happens to attend</a:t>
            </a:r>
            <a:r>
              <a:rPr lang="en-US" dirty="0" smtClean="0"/>
              <a:t>.</a:t>
            </a:r>
          </a:p>
          <a:p>
            <a:pPr marL="576072" indent="-457200">
              <a:spcBef>
                <a:spcPts val="0"/>
              </a:spcBef>
              <a:defRPr/>
            </a:pPr>
            <a:endParaRPr lang="en-US" sz="1100" dirty="0" smtClean="0"/>
          </a:p>
          <a:p>
            <a:pPr marL="518922" lvl="1" indent="0" algn="ctr">
              <a:spcBef>
                <a:spcPts val="0"/>
              </a:spcBef>
              <a:buNone/>
              <a:defRPr/>
            </a:pPr>
            <a:r>
              <a:rPr lang="en-US" sz="2400" dirty="0" smtClean="0"/>
              <a:t>Nye</a:t>
            </a:r>
            <a:r>
              <a:rPr lang="en-US" sz="2400" dirty="0"/>
              <a:t>, </a:t>
            </a:r>
            <a:r>
              <a:rPr lang="en-US" sz="2400" dirty="0" err="1"/>
              <a:t>Konstantopoulos</a:t>
            </a:r>
            <a:r>
              <a:rPr lang="en-US" sz="2400" dirty="0"/>
              <a:t>, &amp; Hedges, </a:t>
            </a:r>
            <a:r>
              <a:rPr lang="en-US" sz="2400" dirty="0" smtClean="0"/>
              <a:t>2004</a:t>
            </a:r>
          </a:p>
          <a:p>
            <a:pPr marL="576072" indent="-457200">
              <a:spcBef>
                <a:spcPts val="0"/>
              </a:spcBef>
              <a:defRPr/>
            </a:pPr>
            <a:endParaRPr lang="en-US" dirty="0"/>
          </a:p>
          <a:p>
            <a:pPr marL="118872" indent="0">
              <a:spcBef>
                <a:spcPts val="0"/>
              </a:spcBef>
              <a:buNone/>
              <a:defRPr/>
            </a:pPr>
            <a:r>
              <a:rPr lang="en-US" dirty="0" smtClean="0">
                <a:solidFill>
                  <a:srgbClr val="000000"/>
                </a:solidFill>
              </a:rPr>
              <a:t>The </a:t>
            </a:r>
            <a:r>
              <a:rPr lang="en-US" b="1" dirty="0">
                <a:solidFill>
                  <a:srgbClr val="000000"/>
                </a:solidFill>
              </a:rPr>
              <a:t>teacher has a larger influence on student achievement </a:t>
            </a:r>
            <a:r>
              <a:rPr lang="en-US" dirty="0">
                <a:solidFill>
                  <a:srgbClr val="000000"/>
                </a:solidFill>
              </a:rPr>
              <a:t>than any other school related factor, including class size and ability levels within a </a:t>
            </a:r>
            <a:r>
              <a:rPr lang="en-US" dirty="0" smtClean="0">
                <a:solidFill>
                  <a:srgbClr val="000000"/>
                </a:solidFill>
              </a:rPr>
              <a:t>class</a:t>
            </a:r>
          </a:p>
          <a:p>
            <a:pPr marL="576072" indent="-457200">
              <a:spcBef>
                <a:spcPts val="0"/>
              </a:spcBef>
              <a:defRPr/>
            </a:pPr>
            <a:endParaRPr lang="en-US" sz="1100" dirty="0" smtClean="0">
              <a:solidFill>
                <a:srgbClr val="000000"/>
              </a:solidFill>
            </a:endParaRPr>
          </a:p>
          <a:p>
            <a:pPr marL="518922" lvl="1" indent="0" algn="ctr">
              <a:spcBef>
                <a:spcPts val="0"/>
              </a:spcBef>
              <a:buNone/>
              <a:defRPr/>
            </a:pPr>
            <a:r>
              <a:rPr lang="en-US" sz="2400" dirty="0"/>
              <a:t>Wright, Horn, &amp; Sanders, 1997</a:t>
            </a:r>
          </a:p>
          <a:p>
            <a:pPr marL="438912" indent="-320040" algn="ctr">
              <a:spcBef>
                <a:spcPts val="0"/>
              </a:spcBef>
              <a:buFont typeface="Wingdings 2"/>
              <a:buChar char=""/>
              <a:defRPr/>
            </a:pPr>
            <a:endParaRPr lang="en-US" dirty="0">
              <a:solidFill>
                <a:srgbClr val="000000"/>
              </a:solidFill>
            </a:endParaRPr>
          </a:p>
          <a:p>
            <a:endParaRPr lang="en-US" dirty="0"/>
          </a:p>
        </p:txBody>
      </p:sp>
      <p:pic>
        <p:nvPicPr>
          <p:cNvPr id="4" name="Picture 3" descr="teachers-rock-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00" y="6172201"/>
            <a:ext cx="4267200" cy="647700"/>
          </a:xfrm>
          <a:prstGeom prst="rect">
            <a:avLst/>
          </a:prstGeom>
        </p:spPr>
      </p:pic>
    </p:spTree>
    <p:extLst>
      <p:ext uri="{BB962C8B-B14F-4D97-AF65-F5344CB8AC3E}">
        <p14:creationId xmlns:p14="http://schemas.microsoft.com/office/powerpoint/2010/main" val="90317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09"/>
            <a:ext cx="8229600" cy="1478691"/>
          </a:xfrm>
        </p:spPr>
        <p:txBody>
          <a:bodyPr>
            <a:normAutofit fontScale="90000"/>
          </a:bodyPr>
          <a:lstStyle/>
          <a:p>
            <a:r>
              <a:rPr lang="en-US" dirty="0" smtClean="0"/>
              <a:t>The Impact of RTI on Student Achievement</a:t>
            </a:r>
            <a:br>
              <a:rPr lang="en-US" dirty="0" smtClean="0"/>
            </a:br>
            <a:endParaRPr lang="en-US" sz="2200" dirty="0"/>
          </a:p>
        </p:txBody>
      </p:sp>
      <p:pic>
        <p:nvPicPr>
          <p:cNvPr id="4" name="Content Placeholder 3"/>
          <p:cNvPicPr>
            <a:picLocks noGrp="1" noChangeAspect="1"/>
          </p:cNvPicPr>
          <p:nvPr>
            <p:ph idx="1"/>
          </p:nvPr>
        </p:nvPicPr>
        <p:blipFill>
          <a:blip r:embed="rId3"/>
          <a:srcRect t="-2648" b="-2648"/>
          <a:stretch>
            <a:fillRect/>
          </a:stretch>
        </p:blipFill>
        <p:spPr/>
      </p:pic>
      <p:sp>
        <p:nvSpPr>
          <p:cNvPr id="3" name="TextBox 2"/>
          <p:cNvSpPr txBox="1"/>
          <p:nvPr/>
        </p:nvSpPr>
        <p:spPr>
          <a:xfrm>
            <a:off x="3986888" y="6246964"/>
            <a:ext cx="1241558" cy="369332"/>
          </a:xfrm>
          <a:prstGeom prst="rect">
            <a:avLst/>
          </a:prstGeom>
          <a:noFill/>
        </p:spPr>
        <p:txBody>
          <a:bodyPr wrap="none" rtlCol="0">
            <a:spAutoFit/>
          </a:bodyPr>
          <a:lstStyle/>
          <a:p>
            <a:r>
              <a:rPr lang="en-US" dirty="0" smtClean="0"/>
              <a:t>John Hattie</a:t>
            </a:r>
            <a:endParaRPr lang="en-US" dirty="0"/>
          </a:p>
        </p:txBody>
      </p:sp>
    </p:spTree>
    <p:extLst>
      <p:ext uri="{BB962C8B-B14F-4D97-AF65-F5344CB8AC3E}">
        <p14:creationId xmlns:p14="http://schemas.microsoft.com/office/powerpoint/2010/main" val="791080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50686"/>
          </a:xfrm>
        </p:spPr>
        <p:txBody>
          <a:bodyPr>
            <a:normAutofit fontScale="90000"/>
          </a:bodyPr>
          <a:lstStyle/>
          <a:p>
            <a:r>
              <a:rPr lang="en-US" dirty="0" smtClean="0"/>
              <a:t> </a:t>
            </a:r>
            <a:r>
              <a:rPr lang="en-US" sz="4000" dirty="0" smtClean="0"/>
              <a:t>What is Specially-designed Instruction?</a:t>
            </a:r>
            <a:endParaRPr lang="en-US" sz="4000" dirty="0"/>
          </a:p>
        </p:txBody>
      </p:sp>
      <p:sp>
        <p:nvSpPr>
          <p:cNvPr id="3" name="Content Placeholder 2"/>
          <p:cNvSpPr>
            <a:spLocks noGrp="1"/>
          </p:cNvSpPr>
          <p:nvPr>
            <p:ph idx="1"/>
          </p:nvPr>
        </p:nvSpPr>
        <p:spPr>
          <a:xfrm>
            <a:off x="457200" y="1169250"/>
            <a:ext cx="8229600" cy="4707236"/>
          </a:xfrm>
        </p:spPr>
        <p:txBody>
          <a:bodyPr>
            <a:normAutofit fontScale="92500"/>
          </a:bodyPr>
          <a:lstStyle/>
          <a:p>
            <a:pPr marL="0" indent="0">
              <a:buNone/>
            </a:pPr>
            <a:endParaRPr lang="en-US" dirty="0" smtClean="0"/>
          </a:p>
          <a:p>
            <a:r>
              <a:rPr lang="en-US" dirty="0" smtClean="0"/>
              <a:t>The intent is for students with a disability to make progress in the general education curriculum.</a:t>
            </a:r>
          </a:p>
          <a:p>
            <a:endParaRPr lang="en-US" sz="2600" dirty="0"/>
          </a:p>
          <a:p>
            <a:r>
              <a:rPr lang="en-US" dirty="0" smtClean="0"/>
              <a:t>Adapting as appropriate to the child’s needs, the </a:t>
            </a:r>
            <a:r>
              <a:rPr lang="en-US" b="1" dirty="0" smtClean="0"/>
              <a:t>content</a:t>
            </a:r>
            <a:r>
              <a:rPr lang="en-US" dirty="0" smtClean="0"/>
              <a:t>, </a:t>
            </a:r>
            <a:r>
              <a:rPr lang="en-US" b="1" dirty="0" smtClean="0"/>
              <a:t>methodology</a:t>
            </a:r>
            <a:r>
              <a:rPr lang="en-US" dirty="0" smtClean="0"/>
              <a:t>, or </a:t>
            </a:r>
            <a:r>
              <a:rPr lang="en-US" b="1" dirty="0" smtClean="0"/>
              <a:t>delivery</a:t>
            </a:r>
            <a:r>
              <a:rPr lang="en-US" dirty="0" smtClean="0"/>
              <a:t> of instruction. </a:t>
            </a:r>
          </a:p>
          <a:p>
            <a:pPr lvl="1"/>
            <a:r>
              <a:rPr lang="en-US" dirty="0" smtClean="0"/>
              <a:t>To address the unique needs of the child</a:t>
            </a:r>
            <a:endParaRPr lang="en-US" dirty="0"/>
          </a:p>
          <a:p>
            <a:pPr lvl="1"/>
            <a:r>
              <a:rPr lang="en-US" dirty="0" smtClean="0"/>
              <a:t>Ensure access of the student to the general curriculum</a:t>
            </a:r>
          </a:p>
        </p:txBody>
      </p:sp>
      <p:pic>
        <p:nvPicPr>
          <p:cNvPr id="4" name="Picture 3" descr="lessonplans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362" y="5115436"/>
            <a:ext cx="3088182" cy="1672004"/>
          </a:xfrm>
          <a:prstGeom prst="rect">
            <a:avLst/>
          </a:prstGeom>
        </p:spPr>
      </p:pic>
    </p:spTree>
    <p:extLst>
      <p:ext uri="{BB962C8B-B14F-4D97-AF65-F5344CB8AC3E}">
        <p14:creationId xmlns:p14="http://schemas.microsoft.com/office/powerpoint/2010/main" val="22037676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Together we </a:t>
            </a:r>
            <a:r>
              <a:rPr lang="en-US" dirty="0"/>
              <a:t>can make a difference!</a:t>
            </a:r>
          </a:p>
        </p:txBody>
      </p:sp>
      <p:sp>
        <p:nvSpPr>
          <p:cNvPr id="3" name="Content Placeholder 2"/>
          <p:cNvSpPr>
            <a:spLocks noGrp="1"/>
          </p:cNvSpPr>
          <p:nvPr>
            <p:ph idx="1"/>
          </p:nvPr>
        </p:nvSpPr>
        <p:spPr/>
        <p:txBody>
          <a:bodyPr/>
          <a:lstStyle/>
          <a:p>
            <a:r>
              <a:rPr lang="en-US" dirty="0" smtClean="0"/>
              <a:t>SLD if by far the largest category for Special Education</a:t>
            </a:r>
            <a:endParaRPr lang="en-US" dirty="0"/>
          </a:p>
        </p:txBody>
      </p:sp>
      <p:pic>
        <p:nvPicPr>
          <p:cNvPr id="4" name="Content Placeholder 3" descr="Screen Shot 2015-09-25 at 9.41.46 AM.png"/>
          <p:cNvPicPr>
            <a:picLocks noChangeAspect="1"/>
          </p:cNvPicPr>
          <p:nvPr/>
        </p:nvPicPr>
        <p:blipFill>
          <a:blip r:embed="rId3">
            <a:extLst>
              <a:ext uri="{28A0092B-C50C-407E-A947-70E740481C1C}">
                <a14:useLocalDpi xmlns:a14="http://schemas.microsoft.com/office/drawing/2010/main" val="0"/>
              </a:ext>
            </a:extLst>
          </a:blip>
          <a:srcRect l="-42554" r="-42554"/>
          <a:stretch>
            <a:fillRect/>
          </a:stretch>
        </p:blipFill>
        <p:spPr>
          <a:xfrm>
            <a:off x="2692400" y="2797338"/>
            <a:ext cx="6976533" cy="3836824"/>
          </a:xfrm>
          <a:prstGeom prst="rect">
            <a:avLst/>
          </a:prstGeom>
        </p:spPr>
      </p:pic>
    </p:spTree>
    <p:extLst>
      <p:ext uri="{BB962C8B-B14F-4D97-AF65-F5344CB8AC3E}">
        <p14:creationId xmlns:p14="http://schemas.microsoft.com/office/powerpoint/2010/main" val="1731186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up to us!</a:t>
            </a:r>
            <a:endParaRPr lang="en-US" dirty="0"/>
          </a:p>
        </p:txBody>
      </p:sp>
      <p:sp>
        <p:nvSpPr>
          <p:cNvPr id="3" name="Content Placeholder 2"/>
          <p:cNvSpPr>
            <a:spLocks noGrp="1"/>
          </p:cNvSpPr>
          <p:nvPr>
            <p:ph idx="1"/>
          </p:nvPr>
        </p:nvSpPr>
        <p:spPr>
          <a:xfrm>
            <a:off x="457200" y="1253068"/>
            <a:ext cx="8229600" cy="4873096"/>
          </a:xfrm>
        </p:spPr>
        <p:txBody>
          <a:bodyPr/>
          <a:lstStyle/>
          <a:p>
            <a:r>
              <a:rPr lang="en-US" dirty="0" smtClean="0"/>
              <a:t>In many states the percentage of students classified as SLD is declining thanks to the use of best practices such as MTSS, however….</a:t>
            </a:r>
          </a:p>
          <a:p>
            <a:endParaRPr lang="en-US" dirty="0"/>
          </a:p>
          <a:p>
            <a:endParaRPr lang="en-US" dirty="0" smtClean="0"/>
          </a:p>
          <a:p>
            <a:endParaRPr lang="en-US" dirty="0"/>
          </a:p>
          <a:p>
            <a:endParaRPr lang="en-US" dirty="0" smtClean="0"/>
          </a:p>
        </p:txBody>
      </p:sp>
      <p:pic>
        <p:nvPicPr>
          <p:cNvPr id="4" name="Content Placeholder 3" descr="Screen Shot 2015-09-25 at 9.43.26 AM.png"/>
          <p:cNvPicPr>
            <a:picLocks noChangeAspect="1"/>
          </p:cNvPicPr>
          <p:nvPr/>
        </p:nvPicPr>
        <p:blipFill>
          <a:blip r:embed="rId3">
            <a:extLst>
              <a:ext uri="{28A0092B-C50C-407E-A947-70E740481C1C}">
                <a14:useLocalDpi xmlns:a14="http://schemas.microsoft.com/office/drawing/2010/main" val="0"/>
              </a:ext>
            </a:extLst>
          </a:blip>
          <a:srcRect l="-38557" r="-38557"/>
          <a:stretch>
            <a:fillRect/>
          </a:stretch>
        </p:blipFill>
        <p:spPr>
          <a:xfrm>
            <a:off x="1371599" y="3071963"/>
            <a:ext cx="6637867" cy="3650570"/>
          </a:xfrm>
          <a:prstGeom prst="rect">
            <a:avLst/>
          </a:prstGeom>
        </p:spPr>
      </p:pic>
    </p:spTree>
    <p:extLst>
      <p:ext uri="{BB962C8B-B14F-4D97-AF65-F5344CB8AC3E}">
        <p14:creationId xmlns:p14="http://schemas.microsoft.com/office/powerpoint/2010/main" val="18886760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r>
              <a:rPr lang="en-US" dirty="0" smtClean="0"/>
              <a:t>Thank You, Teachers!</a:t>
            </a:r>
            <a:endParaRPr lang="en-US" dirty="0"/>
          </a:p>
        </p:txBody>
      </p:sp>
      <p:pic>
        <p:nvPicPr>
          <p:cNvPr id="7" name="Content Placeholder 6" descr="red_school_house.gif"/>
          <p:cNvPicPr>
            <a:picLocks noGrp="1" noChangeAspect="1"/>
          </p:cNvPicPr>
          <p:nvPr>
            <p:ph idx="1"/>
          </p:nvPr>
        </p:nvPicPr>
        <p:blipFill>
          <a:blip r:embed="rId2">
            <a:extLst>
              <a:ext uri="{28A0092B-C50C-407E-A947-70E740481C1C}">
                <a14:useLocalDpi xmlns:a14="http://schemas.microsoft.com/office/drawing/2010/main" val="0"/>
              </a:ext>
            </a:extLst>
          </a:blip>
          <a:srcRect l="-22356" r="-22356"/>
          <a:stretch>
            <a:fillRect/>
          </a:stretch>
        </p:blipFill>
        <p:spPr/>
      </p:pic>
    </p:spTree>
    <p:extLst>
      <p:ext uri="{BB962C8B-B14F-4D97-AF65-F5344CB8AC3E}">
        <p14:creationId xmlns:p14="http://schemas.microsoft.com/office/powerpoint/2010/main" val="906994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ture-3.png"/>
          <p:cNvPicPr>
            <a:picLocks noGrp="1" noChangeAspect="1"/>
          </p:cNvPicPr>
          <p:nvPr>
            <p:ph idx="1"/>
          </p:nvPr>
        </p:nvPicPr>
        <p:blipFill>
          <a:blip r:embed="rId3">
            <a:extLst>
              <a:ext uri="{28A0092B-C50C-407E-A947-70E740481C1C}">
                <a14:useLocalDpi xmlns:a14="http://schemas.microsoft.com/office/drawing/2010/main" val="0"/>
              </a:ext>
            </a:extLst>
          </a:blip>
          <a:srcRect t="4469" b="4469"/>
          <a:stretch>
            <a:fillRect/>
          </a:stretch>
        </p:blipFill>
        <p:spPr/>
      </p:pic>
    </p:spTree>
    <p:extLst>
      <p:ext uri="{BB962C8B-B14F-4D97-AF65-F5344CB8AC3E}">
        <p14:creationId xmlns:p14="http://schemas.microsoft.com/office/powerpoint/2010/main" val="38533818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Quadrant Analysis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13584214"/>
              </p:ext>
            </p:extLst>
          </p:nvPr>
        </p:nvGraphicFramePr>
        <p:xfrm>
          <a:off x="2228342" y="2057400"/>
          <a:ext cx="6687058" cy="3886200"/>
        </p:xfrm>
        <a:graphic>
          <a:graphicData uri="http://schemas.openxmlformats.org/drawingml/2006/table">
            <a:tbl>
              <a:tblPr firstRow="1" bandRow="1">
                <a:tableStyleId>{5C22544A-7EE6-4342-B048-85BDC9FD1C3A}</a:tableStyleId>
              </a:tblPr>
              <a:tblGrid>
                <a:gridCol w="3343529"/>
                <a:gridCol w="3343529"/>
              </a:tblGrid>
              <a:tr h="1943100">
                <a:tc>
                  <a:txBody>
                    <a:bodyPr/>
                    <a:lstStyle/>
                    <a:p>
                      <a:pPr algn="ctr"/>
                      <a:endParaRPr lang="en-US" dirty="0" smtClean="0"/>
                    </a:p>
                    <a:p>
                      <a:pPr algn="ctr"/>
                      <a:endParaRPr lang="en-US" dirty="0" smtClean="0"/>
                    </a:p>
                    <a:p>
                      <a:pPr algn="ctr"/>
                      <a:endParaRPr lang="en-US" dirty="0" smtClean="0"/>
                    </a:p>
                    <a:p>
                      <a:pPr algn="ctr"/>
                      <a:r>
                        <a:rPr lang="en-US" dirty="0" smtClean="0">
                          <a:solidFill>
                            <a:schemeClr val="tx1"/>
                          </a:solidFill>
                        </a:rPr>
                        <a:t>Regular Education</a:t>
                      </a:r>
                      <a:endParaRPr lang="en-US"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a:endParaRPr lang="en-US" dirty="0" smtClean="0"/>
                    </a:p>
                    <a:p>
                      <a:pPr algn="ctr"/>
                      <a:endParaRPr lang="en-US" dirty="0" smtClean="0"/>
                    </a:p>
                    <a:p>
                      <a:pPr algn="ctr"/>
                      <a:endParaRPr lang="en-US" dirty="0" smtClean="0"/>
                    </a:p>
                    <a:p>
                      <a:pPr algn="ctr"/>
                      <a:r>
                        <a:rPr lang="en-US" dirty="0" smtClean="0">
                          <a:solidFill>
                            <a:srgbClr val="000000"/>
                          </a:solidFill>
                        </a:rPr>
                        <a:t> Section 504 ADA</a:t>
                      </a:r>
                      <a:endParaRPr lang="en-US" dirty="0">
                        <a:solidFill>
                          <a:srgbClr val="00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20000"/>
                        <a:lumOff val="80000"/>
                      </a:schemeClr>
                    </a:solidFill>
                  </a:tcPr>
                </a:tc>
              </a:tr>
              <a:tr h="1943100">
                <a:tc>
                  <a:txBody>
                    <a:bodyPr/>
                    <a:lstStyle/>
                    <a:p>
                      <a:endParaRPr lang="en-US" dirty="0" smtClean="0"/>
                    </a:p>
                    <a:p>
                      <a:endParaRPr lang="en-US" dirty="0" smtClean="0"/>
                    </a:p>
                    <a:p>
                      <a:pPr algn="ctr"/>
                      <a:r>
                        <a:rPr lang="en-US" b="1" dirty="0" smtClean="0"/>
                        <a:t>EL</a:t>
                      </a:r>
                    </a:p>
                    <a:p>
                      <a:pPr algn="ctr"/>
                      <a:r>
                        <a:rPr lang="en-US" b="1" dirty="0" smtClean="0">
                          <a:solidFill>
                            <a:schemeClr val="tx1"/>
                          </a:solidFill>
                        </a:rPr>
                        <a:t>Below</a:t>
                      </a:r>
                      <a:r>
                        <a:rPr lang="en-US" b="1" baseline="0" dirty="0" smtClean="0">
                          <a:solidFill>
                            <a:schemeClr val="tx1"/>
                          </a:solidFill>
                        </a:rPr>
                        <a:t> Avg. Ability/Achievement</a:t>
                      </a:r>
                      <a:endParaRPr lang="en-US" b="1" dirty="0" smtClean="0">
                        <a:solidFill>
                          <a:schemeClr val="tx1"/>
                        </a:solidFill>
                      </a:endParaRPr>
                    </a:p>
                    <a:p>
                      <a:pPr algn="ctr"/>
                      <a:r>
                        <a:rPr lang="en-US" b="1" baseline="0" dirty="0" smtClean="0"/>
                        <a:t>WBFWR</a:t>
                      </a:r>
                      <a:endParaRPr lang="en-US" b="1" dirty="0" smtClean="0"/>
                    </a:p>
                    <a:p>
                      <a:pPr algn="ct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smtClean="0"/>
                    </a:p>
                    <a:p>
                      <a:pPr algn="ctr"/>
                      <a:r>
                        <a:rPr lang="en-US" b="1" dirty="0" smtClean="0"/>
                        <a:t>Special</a:t>
                      </a:r>
                      <a:r>
                        <a:rPr lang="en-US" b="1" baseline="0" dirty="0" smtClean="0"/>
                        <a:t> Education/ IEP</a:t>
                      </a:r>
                      <a:endParaRPr lang="en-US" b="1"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
        <p:nvSpPr>
          <p:cNvPr id="9" name="TextBox 8"/>
          <p:cNvSpPr txBox="1"/>
          <p:nvPr/>
        </p:nvSpPr>
        <p:spPr>
          <a:xfrm>
            <a:off x="1029380" y="2882900"/>
            <a:ext cx="1174044" cy="646331"/>
          </a:xfrm>
          <a:prstGeom prst="rect">
            <a:avLst/>
          </a:prstGeom>
          <a:noFill/>
        </p:spPr>
        <p:txBody>
          <a:bodyPr wrap="none" rtlCol="0">
            <a:spAutoFit/>
          </a:bodyPr>
          <a:lstStyle/>
          <a:p>
            <a:r>
              <a:rPr lang="en-US" b="1" dirty="0" smtClean="0">
                <a:solidFill>
                  <a:srgbClr val="000000"/>
                </a:solidFill>
                <a:latin typeface="Calibri"/>
              </a:rPr>
              <a:t>Does not </a:t>
            </a:r>
          </a:p>
          <a:p>
            <a:r>
              <a:rPr lang="en-US" b="1" dirty="0" smtClean="0">
                <a:solidFill>
                  <a:srgbClr val="000000"/>
                </a:solidFill>
                <a:latin typeface="Calibri"/>
              </a:rPr>
              <a:t>need SDI</a:t>
            </a:r>
            <a:endParaRPr lang="en-US" b="1" dirty="0">
              <a:solidFill>
                <a:srgbClr val="000000"/>
              </a:solidFill>
              <a:latin typeface="Calibri"/>
            </a:endParaRPr>
          </a:p>
        </p:txBody>
      </p:sp>
      <p:sp>
        <p:nvSpPr>
          <p:cNvPr id="10" name="TextBox 9"/>
          <p:cNvSpPr txBox="1"/>
          <p:nvPr/>
        </p:nvSpPr>
        <p:spPr>
          <a:xfrm>
            <a:off x="1029380" y="4991100"/>
            <a:ext cx="867357" cy="646331"/>
          </a:xfrm>
          <a:prstGeom prst="rect">
            <a:avLst/>
          </a:prstGeom>
          <a:noFill/>
        </p:spPr>
        <p:txBody>
          <a:bodyPr wrap="none" rtlCol="0">
            <a:spAutoFit/>
          </a:bodyPr>
          <a:lstStyle/>
          <a:p>
            <a:pPr algn="ctr"/>
            <a:r>
              <a:rPr lang="en-US" b="1" dirty="0" smtClean="0">
                <a:solidFill>
                  <a:srgbClr val="000000"/>
                </a:solidFill>
                <a:latin typeface="Calibri"/>
              </a:rPr>
              <a:t>Needs </a:t>
            </a:r>
          </a:p>
          <a:p>
            <a:pPr algn="ctr"/>
            <a:r>
              <a:rPr lang="en-US" b="1" dirty="0" smtClean="0">
                <a:solidFill>
                  <a:srgbClr val="000000"/>
                </a:solidFill>
                <a:latin typeface="Calibri"/>
              </a:rPr>
              <a:t>SDI</a:t>
            </a:r>
            <a:endParaRPr lang="en-US" b="1" dirty="0">
              <a:solidFill>
                <a:srgbClr val="000000"/>
              </a:solidFill>
              <a:latin typeface="Calibri"/>
            </a:endParaRPr>
          </a:p>
        </p:txBody>
      </p:sp>
      <p:sp>
        <p:nvSpPr>
          <p:cNvPr id="11" name="TextBox 10"/>
          <p:cNvSpPr txBox="1"/>
          <p:nvPr/>
        </p:nvSpPr>
        <p:spPr>
          <a:xfrm>
            <a:off x="2362200" y="1618734"/>
            <a:ext cx="6172200" cy="369332"/>
          </a:xfrm>
          <a:prstGeom prst="rect">
            <a:avLst/>
          </a:prstGeom>
          <a:noFill/>
        </p:spPr>
        <p:txBody>
          <a:bodyPr wrap="square" rtlCol="0">
            <a:spAutoFit/>
          </a:bodyPr>
          <a:lstStyle/>
          <a:p>
            <a:r>
              <a:rPr lang="en-US" dirty="0" smtClean="0">
                <a:solidFill>
                  <a:srgbClr val="000000"/>
                </a:solidFill>
                <a:latin typeface="Calibri"/>
              </a:rPr>
              <a:t>      </a:t>
            </a:r>
            <a:r>
              <a:rPr lang="en-US" b="1" dirty="0" smtClean="0">
                <a:solidFill>
                  <a:srgbClr val="000000"/>
                </a:solidFill>
                <a:latin typeface="Calibri"/>
              </a:rPr>
              <a:t>No Disability				          Has a Disability</a:t>
            </a:r>
            <a:endParaRPr lang="en-US" b="1" dirty="0">
              <a:solidFill>
                <a:srgbClr val="000000"/>
              </a:solidFill>
              <a:latin typeface="Calibri"/>
            </a:endParaRPr>
          </a:p>
        </p:txBody>
      </p:sp>
    </p:spTree>
    <p:extLst>
      <p:ext uri="{BB962C8B-B14F-4D97-AF65-F5344CB8AC3E}">
        <p14:creationId xmlns:p14="http://schemas.microsoft.com/office/powerpoint/2010/main" val="2692944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marL="402336" lvl="1" indent="0">
              <a:buNone/>
            </a:pPr>
            <a:r>
              <a:rPr lang="en-US" sz="3600" dirty="0" smtClean="0"/>
              <a:t>“To a man whose only tool is a    hammer, the whole world looks                        like a nail.”</a:t>
            </a:r>
          </a:p>
          <a:p>
            <a:pPr marL="402336" lvl="1" indent="0">
              <a:buNone/>
            </a:pPr>
            <a:r>
              <a:rPr lang="en-US" sz="3600" dirty="0"/>
              <a:t> </a:t>
            </a:r>
            <a:r>
              <a:rPr lang="en-US" sz="3600" dirty="0" smtClean="0"/>
              <a:t> </a:t>
            </a:r>
            <a:r>
              <a:rPr lang="en-US" dirty="0" smtClean="0"/>
              <a:t>-Abraham Maslow-</a:t>
            </a:r>
          </a:p>
          <a:p>
            <a:pPr marL="402336" lvl="1" indent="0">
              <a:buNone/>
            </a:pPr>
            <a:endParaRPr lang="en-US" dirty="0" smtClean="0"/>
          </a:p>
          <a:p>
            <a:pPr marL="402336" lvl="1" indent="0">
              <a:buNone/>
            </a:pP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064" y="3069561"/>
            <a:ext cx="2676956" cy="3403365"/>
          </a:xfrm>
          <a:prstGeom prst="rect">
            <a:avLst/>
          </a:prstGeom>
        </p:spPr>
      </p:pic>
    </p:spTree>
    <p:extLst>
      <p:ext uri="{BB962C8B-B14F-4D97-AF65-F5344CB8AC3E}">
        <p14:creationId xmlns:p14="http://schemas.microsoft.com/office/powerpoint/2010/main" val="3707505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descr="bash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81" y="3338934"/>
            <a:ext cx="3479381" cy="3479381"/>
          </a:xfrm>
          <a:prstGeom prst="rect">
            <a:avLst/>
          </a:prstGeom>
        </p:spPr>
      </p:pic>
      <p:sp>
        <p:nvSpPr>
          <p:cNvPr id="3" name="Content Placeholder 2"/>
          <p:cNvSpPr>
            <a:spLocks noGrp="1"/>
          </p:cNvSpPr>
          <p:nvPr>
            <p:ph idx="1"/>
          </p:nvPr>
        </p:nvSpPr>
        <p:spPr/>
        <p:txBody>
          <a:bodyPr/>
          <a:lstStyle/>
          <a:p>
            <a:r>
              <a:rPr lang="en-US" dirty="0" smtClean="0"/>
              <a:t>If special education appears to be the only significant intervention tool available in a school, it is inevitable that the school will come to rely upon that tool too frequently. </a:t>
            </a:r>
          </a:p>
          <a:p>
            <a:endParaRPr lang="en-US" dirty="0"/>
          </a:p>
        </p:txBody>
      </p:sp>
    </p:spTree>
    <p:extLst>
      <p:ext uri="{BB962C8B-B14F-4D97-AF65-F5344CB8AC3E}">
        <p14:creationId xmlns:p14="http://schemas.microsoft.com/office/powerpoint/2010/main" val="3826863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images.jpg"/>
          <p:cNvPicPr>
            <a:picLocks noChangeAspect="1"/>
          </p:cNvPicPr>
          <p:nvPr/>
        </p:nvPicPr>
        <p:blipFill>
          <a:blip r:embed="rId3">
            <a:extLst>
              <a:ext uri="{28A0092B-C50C-407E-A947-70E740481C1C}">
                <a14:useLocalDpi xmlns:a14="http://schemas.microsoft.com/office/drawing/2010/main" val="0"/>
              </a:ext>
            </a:extLst>
          </a:blip>
          <a:srcRect l="-40915" r="-40915"/>
          <a:stretch>
            <a:fillRect/>
          </a:stretch>
        </p:blipFill>
        <p:spPr>
          <a:xfrm>
            <a:off x="3773175" y="3920164"/>
            <a:ext cx="5370825" cy="2953748"/>
          </a:xfrm>
          <a:prstGeom prst="rect">
            <a:avLst/>
          </a:prstGeom>
        </p:spPr>
      </p:pic>
      <p:sp>
        <p:nvSpPr>
          <p:cNvPr id="2" name="Title 1"/>
          <p:cNvSpPr>
            <a:spLocks noGrp="1"/>
          </p:cNvSpPr>
          <p:nvPr>
            <p:ph type="title"/>
          </p:nvPr>
        </p:nvSpPr>
        <p:spPr/>
        <p:txBody>
          <a:bodyPr/>
          <a:lstStyle/>
          <a:p>
            <a:r>
              <a:rPr lang="en-US" dirty="0" smtClean="0"/>
              <a:t>Overview of Tools</a:t>
            </a:r>
            <a:endParaRPr lang="en-US" dirty="0"/>
          </a:p>
        </p:txBody>
      </p:sp>
      <p:sp>
        <p:nvSpPr>
          <p:cNvPr id="3" name="Content Placeholder 2"/>
          <p:cNvSpPr>
            <a:spLocks noGrp="1"/>
          </p:cNvSpPr>
          <p:nvPr>
            <p:ph idx="1"/>
          </p:nvPr>
        </p:nvSpPr>
        <p:spPr/>
        <p:txBody>
          <a:bodyPr/>
          <a:lstStyle/>
          <a:p>
            <a:r>
              <a:rPr lang="en-US" dirty="0" smtClean="0"/>
              <a:t>Tool 1: Background Considerations</a:t>
            </a:r>
          </a:p>
          <a:p>
            <a:r>
              <a:rPr lang="en-US" dirty="0" smtClean="0"/>
              <a:t>Tool 2: Data Based Decision Making</a:t>
            </a:r>
          </a:p>
          <a:p>
            <a:r>
              <a:rPr lang="en-US" dirty="0" smtClean="0"/>
              <a:t>Tool 3: Targeted Intervention</a:t>
            </a:r>
          </a:p>
          <a:p>
            <a:r>
              <a:rPr lang="en-US" dirty="0" smtClean="0"/>
              <a:t>Tool 4: Progress Monitoring and Data Analysis</a:t>
            </a:r>
          </a:p>
          <a:p>
            <a:endParaRPr lang="en-US" dirty="0"/>
          </a:p>
        </p:txBody>
      </p:sp>
    </p:spTree>
    <p:extLst>
      <p:ext uri="{BB962C8B-B14F-4D97-AF65-F5344CB8AC3E}">
        <p14:creationId xmlns:p14="http://schemas.microsoft.com/office/powerpoint/2010/main" val="21990867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3636</TotalTime>
  <Words>2168</Words>
  <Application>Microsoft Macintosh PowerPoint</Application>
  <PresentationFormat>On-screen Show (4:3)</PresentationFormat>
  <Paragraphs>394</Paragraphs>
  <Slides>42</Slides>
  <Notes>35</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MTSS and Eligibility for Special Education:  Tools for Supporting Student Needs </vt:lpstr>
      <vt:lpstr>PowerPoint Presentation</vt:lpstr>
      <vt:lpstr>Special Education</vt:lpstr>
      <vt:lpstr> What is Specially-designed Instruction?</vt:lpstr>
      <vt:lpstr>PowerPoint Presentation</vt:lpstr>
      <vt:lpstr>The Four Quadrant Analysis</vt:lpstr>
      <vt:lpstr>PowerPoint Presentation</vt:lpstr>
      <vt:lpstr>PowerPoint Presentation</vt:lpstr>
      <vt:lpstr>Overview of Tools</vt:lpstr>
      <vt:lpstr>Tool 1:  Background Considerations</vt:lpstr>
      <vt:lpstr>PowerPoint Presentation</vt:lpstr>
      <vt:lpstr>PowerPoint Presentation</vt:lpstr>
      <vt:lpstr>PowerPoint Presentation</vt:lpstr>
      <vt:lpstr>PowerPoint Presentation</vt:lpstr>
      <vt:lpstr>Tool 2: Data-Based Decision Making</vt:lpstr>
      <vt:lpstr>PowerPoint Presentation</vt:lpstr>
      <vt:lpstr>PowerPoint Presentation</vt:lpstr>
      <vt:lpstr> Tool 3: Targeted Intervention</vt:lpstr>
      <vt:lpstr>What is an Intervention?</vt:lpstr>
      <vt:lpstr>An Intervention</vt:lpstr>
      <vt:lpstr>Identifying the Correct Targeted Intervention</vt:lpstr>
      <vt:lpstr>Intervention Resources</vt:lpstr>
      <vt:lpstr>Tool 4: Progress Monitoring and Data Analysis</vt:lpstr>
      <vt:lpstr>PowerPoint Presentation</vt:lpstr>
      <vt:lpstr>PowerPoint Presentation</vt:lpstr>
      <vt:lpstr>Decision Making</vt:lpstr>
      <vt:lpstr>Pulling it all together</vt:lpstr>
      <vt:lpstr>MTSS</vt:lpstr>
      <vt:lpstr>Definition of RTI</vt:lpstr>
      <vt:lpstr>Special Education</vt:lpstr>
      <vt:lpstr>Special Education Classifications</vt:lpstr>
      <vt:lpstr>Determining if a Student has a Disability</vt:lpstr>
      <vt:lpstr>Special Education Rules</vt:lpstr>
      <vt:lpstr>Psychoeducational Evaluation</vt:lpstr>
      <vt:lpstr>Assessment of SLD</vt:lpstr>
      <vt:lpstr>Meeting the Needs of all Students</vt:lpstr>
      <vt:lpstr>What can I do?</vt:lpstr>
      <vt:lpstr>Remember…</vt:lpstr>
      <vt:lpstr>The Impact of RTI on Student Achievement </vt:lpstr>
      <vt:lpstr>Together we can make a difference!</vt:lpstr>
      <vt:lpstr>It is up to us!</vt:lpstr>
      <vt:lpstr>Thank You, Teachers!</vt:lpstr>
    </vt:vector>
  </TitlesOfParts>
  <Company>Jordan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King</dc:creator>
  <cp:lastModifiedBy>SEHolt</cp:lastModifiedBy>
  <cp:revision>118</cp:revision>
  <dcterms:created xsi:type="dcterms:W3CDTF">2015-08-27T17:47:39Z</dcterms:created>
  <dcterms:modified xsi:type="dcterms:W3CDTF">2016-11-17T02:12:25Z</dcterms:modified>
</cp:coreProperties>
</file>